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25"/>
  </p:notesMasterIdLst>
  <p:handoutMasterIdLst>
    <p:handoutMasterId r:id="rId26"/>
  </p:handoutMasterIdLst>
  <p:sldIdLst>
    <p:sldId id="256" r:id="rId4"/>
    <p:sldId id="260" r:id="rId5"/>
    <p:sldId id="259" r:id="rId6"/>
    <p:sldId id="261" r:id="rId7"/>
    <p:sldId id="262" r:id="rId8"/>
    <p:sldId id="258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AF141-5D10-4047-AD93-6937354B6B42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</dgm:pt>
    <dgm:pt modelId="{E426B852-2FE8-42D3-8986-BE56DABAE2D1}">
      <dgm:prSet phldrT="[Texto]"/>
      <dgm:spPr/>
      <dgm:t>
        <a:bodyPr/>
        <a:lstStyle/>
        <a:p>
          <a:r>
            <a:rPr lang="es-CO" dirty="0" smtClean="0"/>
            <a:t>El propósito del caso de uso descrito en unas pocas líneas</a:t>
          </a:r>
          <a:endParaRPr lang="es-CO" dirty="0"/>
        </a:p>
      </dgm:t>
    </dgm:pt>
    <dgm:pt modelId="{5E2FC2A3-30EB-49CA-99FD-92868AB80A04}" type="parTrans" cxnId="{2CB7611F-BEA3-489F-8BE1-AFC355C466E1}">
      <dgm:prSet/>
      <dgm:spPr/>
      <dgm:t>
        <a:bodyPr/>
        <a:lstStyle/>
        <a:p>
          <a:endParaRPr lang="es-CO"/>
        </a:p>
      </dgm:t>
    </dgm:pt>
    <dgm:pt modelId="{431930C7-997A-46A2-8BA3-FD67E8FDF589}" type="sibTrans" cxnId="{2CB7611F-BEA3-489F-8BE1-AFC355C466E1}">
      <dgm:prSet/>
      <dgm:spPr/>
      <dgm:t>
        <a:bodyPr/>
        <a:lstStyle/>
        <a:p>
          <a:endParaRPr lang="es-CO"/>
        </a:p>
      </dgm:t>
    </dgm:pt>
    <dgm:pt modelId="{E1EC00DD-D40C-42A7-9D04-F2748ED0C302}">
      <dgm:prSet phldrT="[Texto]"/>
      <dgm:spPr/>
      <dgm:t>
        <a:bodyPr/>
        <a:lstStyle/>
        <a:p>
          <a:r>
            <a:rPr lang="es-CO" dirty="0" smtClean="0"/>
            <a:t>Descripción del flujo de eventos primario y alternativos que ocurren cuando el caso de uso es iniciado</a:t>
          </a:r>
          <a:endParaRPr lang="es-CO" dirty="0"/>
        </a:p>
      </dgm:t>
    </dgm:pt>
    <dgm:pt modelId="{2AF02085-B1FF-4667-A1F8-572B62BD799C}" type="parTrans" cxnId="{9E7B4AC7-5EB5-4669-A0F9-CB85E198ADC1}">
      <dgm:prSet/>
      <dgm:spPr/>
      <dgm:t>
        <a:bodyPr/>
        <a:lstStyle/>
        <a:p>
          <a:endParaRPr lang="es-CO"/>
        </a:p>
      </dgm:t>
    </dgm:pt>
    <dgm:pt modelId="{6E67193A-32CF-49C3-8FF6-68A45077CC2E}" type="sibTrans" cxnId="{9E7B4AC7-5EB5-4669-A0F9-CB85E198ADC1}">
      <dgm:prSet/>
      <dgm:spPr/>
      <dgm:t>
        <a:bodyPr/>
        <a:lstStyle/>
        <a:p>
          <a:endParaRPr lang="es-CO"/>
        </a:p>
      </dgm:t>
    </dgm:pt>
    <dgm:pt modelId="{1E7BD38C-A514-4565-A355-CAFC1CB7A8E7}">
      <dgm:prSet phldrT="[Texto]"/>
      <dgm:spPr/>
      <dgm:t>
        <a:bodyPr/>
        <a:lstStyle/>
        <a:p>
          <a:r>
            <a:rPr lang="es-CO" dirty="0" smtClean="0"/>
            <a:t>La documentación debe leerse como un diálogo entre el actor y el caso de uso</a:t>
          </a:r>
          <a:endParaRPr lang="es-CO" dirty="0"/>
        </a:p>
      </dgm:t>
    </dgm:pt>
    <dgm:pt modelId="{154127FA-F6D2-4693-AAE1-E94878ECB6EE}" type="parTrans" cxnId="{3DED939B-F802-4DDD-A8FB-B66FEAD50D0C}">
      <dgm:prSet/>
      <dgm:spPr/>
      <dgm:t>
        <a:bodyPr/>
        <a:lstStyle/>
        <a:p>
          <a:endParaRPr lang="es-CO"/>
        </a:p>
      </dgm:t>
    </dgm:pt>
    <dgm:pt modelId="{8E73EB3B-532F-4A3E-8C9A-28CB45E16C58}" type="sibTrans" cxnId="{3DED939B-F802-4DDD-A8FB-B66FEAD50D0C}">
      <dgm:prSet/>
      <dgm:spPr/>
      <dgm:t>
        <a:bodyPr/>
        <a:lstStyle/>
        <a:p>
          <a:endParaRPr lang="es-CO"/>
        </a:p>
      </dgm:t>
    </dgm:pt>
    <dgm:pt modelId="{79DC58B8-BD3E-4C89-BC87-EB79E94F043F}" type="pres">
      <dgm:prSet presAssocID="{C53AF141-5D10-4047-AD93-6937354B6B42}" presName="Name0" presStyleCnt="0">
        <dgm:presLayoutVars>
          <dgm:dir/>
          <dgm:resizeHandles val="exact"/>
        </dgm:presLayoutVars>
      </dgm:prSet>
      <dgm:spPr/>
    </dgm:pt>
    <dgm:pt modelId="{3D7FAFA9-8AD3-493D-BF0C-331167A45E63}" type="pres">
      <dgm:prSet presAssocID="{C53AF141-5D10-4047-AD93-6937354B6B42}" presName="fgShape" presStyleLbl="fgShp" presStyleIdx="0" presStyleCnt="1"/>
      <dgm:spPr/>
    </dgm:pt>
    <dgm:pt modelId="{AFE818EB-F515-499F-84A5-A02912E6FAD9}" type="pres">
      <dgm:prSet presAssocID="{C53AF141-5D10-4047-AD93-6937354B6B42}" presName="linComp" presStyleCnt="0"/>
      <dgm:spPr/>
    </dgm:pt>
    <dgm:pt modelId="{0452DD77-9E09-4BB5-A291-D3D19F0FA3C4}" type="pres">
      <dgm:prSet presAssocID="{E426B852-2FE8-42D3-8986-BE56DABAE2D1}" presName="compNode" presStyleCnt="0"/>
      <dgm:spPr/>
    </dgm:pt>
    <dgm:pt modelId="{67A896CD-4F0A-4E8C-93BB-714820A77EE9}" type="pres">
      <dgm:prSet presAssocID="{E426B852-2FE8-42D3-8986-BE56DABAE2D1}" presName="bkgdShape" presStyleLbl="node1" presStyleIdx="0" presStyleCnt="3"/>
      <dgm:spPr/>
      <dgm:t>
        <a:bodyPr/>
        <a:lstStyle/>
        <a:p>
          <a:endParaRPr lang="es-CO"/>
        </a:p>
      </dgm:t>
    </dgm:pt>
    <dgm:pt modelId="{73C2E834-42BC-4B33-9633-07B86F645A43}" type="pres">
      <dgm:prSet presAssocID="{E426B852-2FE8-42D3-8986-BE56DABAE2D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3917DAF-4F65-41A7-B1E3-59D189E80FD5}" type="pres">
      <dgm:prSet presAssocID="{E426B852-2FE8-42D3-8986-BE56DABAE2D1}" presName="invisiNode" presStyleLbl="node1" presStyleIdx="0" presStyleCnt="3"/>
      <dgm:spPr/>
    </dgm:pt>
    <dgm:pt modelId="{B2378A22-8DD5-47E2-BEC2-5BB3A11F2632}" type="pres">
      <dgm:prSet presAssocID="{E426B852-2FE8-42D3-8986-BE56DABAE2D1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5C48A15-3DA9-40D9-8FD8-0AA15A552186}" type="pres">
      <dgm:prSet presAssocID="{431930C7-997A-46A2-8BA3-FD67E8FDF58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AE7F49F5-E8E0-4C3F-8431-2872D4DE0251}" type="pres">
      <dgm:prSet presAssocID="{E1EC00DD-D40C-42A7-9D04-F2748ED0C302}" presName="compNode" presStyleCnt="0"/>
      <dgm:spPr/>
    </dgm:pt>
    <dgm:pt modelId="{B837B40B-C19A-415D-8A7A-09EE7AFD475F}" type="pres">
      <dgm:prSet presAssocID="{E1EC00DD-D40C-42A7-9D04-F2748ED0C302}" presName="bkgdShape" presStyleLbl="node1" presStyleIdx="1" presStyleCnt="3"/>
      <dgm:spPr/>
      <dgm:t>
        <a:bodyPr/>
        <a:lstStyle/>
        <a:p>
          <a:endParaRPr lang="es-CO"/>
        </a:p>
      </dgm:t>
    </dgm:pt>
    <dgm:pt modelId="{994D8651-76CD-4F67-A173-85EAC297E5C1}" type="pres">
      <dgm:prSet presAssocID="{E1EC00DD-D40C-42A7-9D04-F2748ED0C302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701D5AC-73C2-4C98-AAC4-7D0221328092}" type="pres">
      <dgm:prSet presAssocID="{E1EC00DD-D40C-42A7-9D04-F2748ED0C302}" presName="invisiNode" presStyleLbl="node1" presStyleIdx="1" presStyleCnt="3"/>
      <dgm:spPr/>
    </dgm:pt>
    <dgm:pt modelId="{E41288B0-E8BC-4F1F-BC6D-3D5DC51C0655}" type="pres">
      <dgm:prSet presAssocID="{E1EC00DD-D40C-42A7-9D04-F2748ED0C302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CA830D1-DC7A-4150-824A-B6C9B3E0666B}" type="pres">
      <dgm:prSet presAssocID="{6E67193A-32CF-49C3-8FF6-68A45077CC2E}" presName="sibTrans" presStyleLbl="sibTrans2D1" presStyleIdx="0" presStyleCnt="0"/>
      <dgm:spPr/>
      <dgm:t>
        <a:bodyPr/>
        <a:lstStyle/>
        <a:p>
          <a:endParaRPr lang="es-ES"/>
        </a:p>
      </dgm:t>
    </dgm:pt>
    <dgm:pt modelId="{04DEA5B2-6184-4241-9CC7-C2CF5E63117C}" type="pres">
      <dgm:prSet presAssocID="{1E7BD38C-A514-4565-A355-CAFC1CB7A8E7}" presName="compNode" presStyleCnt="0"/>
      <dgm:spPr/>
    </dgm:pt>
    <dgm:pt modelId="{41DD6AF9-88C8-4778-8345-F62EC7520D6C}" type="pres">
      <dgm:prSet presAssocID="{1E7BD38C-A514-4565-A355-CAFC1CB7A8E7}" presName="bkgdShape" presStyleLbl="node1" presStyleIdx="2" presStyleCnt="3"/>
      <dgm:spPr/>
      <dgm:t>
        <a:bodyPr/>
        <a:lstStyle/>
        <a:p>
          <a:endParaRPr lang="es-CO"/>
        </a:p>
      </dgm:t>
    </dgm:pt>
    <dgm:pt modelId="{960BB388-8389-4F34-BF53-C95A0BE2473B}" type="pres">
      <dgm:prSet presAssocID="{1E7BD38C-A514-4565-A355-CAFC1CB7A8E7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820EAF6-22B5-42F8-8D44-0A6870B2E533}" type="pres">
      <dgm:prSet presAssocID="{1E7BD38C-A514-4565-A355-CAFC1CB7A8E7}" presName="invisiNode" presStyleLbl="node1" presStyleIdx="2" presStyleCnt="3"/>
      <dgm:spPr/>
    </dgm:pt>
    <dgm:pt modelId="{7592719C-9BE0-489D-960E-F6B50BE7297B}" type="pres">
      <dgm:prSet presAssocID="{1E7BD38C-A514-4565-A355-CAFC1CB7A8E7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1384E21D-52BF-4B2E-B64F-A9C86E0CECCE}" type="presOf" srcId="{1E7BD38C-A514-4565-A355-CAFC1CB7A8E7}" destId="{41DD6AF9-88C8-4778-8345-F62EC7520D6C}" srcOrd="0" destOrd="0" presId="urn:microsoft.com/office/officeart/2005/8/layout/hList7"/>
    <dgm:cxn modelId="{E58001B8-02B8-47F9-85C0-5CD96FF2B316}" type="presOf" srcId="{E426B852-2FE8-42D3-8986-BE56DABAE2D1}" destId="{67A896CD-4F0A-4E8C-93BB-714820A77EE9}" srcOrd="0" destOrd="0" presId="urn:microsoft.com/office/officeart/2005/8/layout/hList7"/>
    <dgm:cxn modelId="{8A47B9AB-B0C0-4B01-84F1-EC4FC2087531}" type="presOf" srcId="{E426B852-2FE8-42D3-8986-BE56DABAE2D1}" destId="{73C2E834-42BC-4B33-9633-07B86F645A43}" srcOrd="1" destOrd="0" presId="urn:microsoft.com/office/officeart/2005/8/layout/hList7"/>
    <dgm:cxn modelId="{3E1B735C-4095-4AA9-9DCB-7E6EB4935FE2}" type="presOf" srcId="{431930C7-997A-46A2-8BA3-FD67E8FDF589}" destId="{D5C48A15-3DA9-40D9-8FD8-0AA15A552186}" srcOrd="0" destOrd="0" presId="urn:microsoft.com/office/officeart/2005/8/layout/hList7"/>
    <dgm:cxn modelId="{7AAFFA52-2B07-4392-B5E8-DA2F2FFDE8B2}" type="presOf" srcId="{E1EC00DD-D40C-42A7-9D04-F2748ED0C302}" destId="{B837B40B-C19A-415D-8A7A-09EE7AFD475F}" srcOrd="0" destOrd="0" presId="urn:microsoft.com/office/officeart/2005/8/layout/hList7"/>
    <dgm:cxn modelId="{3DED939B-F802-4DDD-A8FB-B66FEAD50D0C}" srcId="{C53AF141-5D10-4047-AD93-6937354B6B42}" destId="{1E7BD38C-A514-4565-A355-CAFC1CB7A8E7}" srcOrd="2" destOrd="0" parTransId="{154127FA-F6D2-4693-AAE1-E94878ECB6EE}" sibTransId="{8E73EB3B-532F-4A3E-8C9A-28CB45E16C58}"/>
    <dgm:cxn modelId="{1BD27867-1231-42E4-94C3-8D4202B6B01B}" type="presOf" srcId="{1E7BD38C-A514-4565-A355-CAFC1CB7A8E7}" destId="{960BB388-8389-4F34-BF53-C95A0BE2473B}" srcOrd="1" destOrd="0" presId="urn:microsoft.com/office/officeart/2005/8/layout/hList7"/>
    <dgm:cxn modelId="{A7742C6F-E714-4CFA-8570-DD47A51BEC04}" type="presOf" srcId="{C53AF141-5D10-4047-AD93-6937354B6B42}" destId="{79DC58B8-BD3E-4C89-BC87-EB79E94F043F}" srcOrd="0" destOrd="0" presId="urn:microsoft.com/office/officeart/2005/8/layout/hList7"/>
    <dgm:cxn modelId="{9E7B4AC7-5EB5-4669-A0F9-CB85E198ADC1}" srcId="{C53AF141-5D10-4047-AD93-6937354B6B42}" destId="{E1EC00DD-D40C-42A7-9D04-F2748ED0C302}" srcOrd="1" destOrd="0" parTransId="{2AF02085-B1FF-4667-A1F8-572B62BD799C}" sibTransId="{6E67193A-32CF-49C3-8FF6-68A45077CC2E}"/>
    <dgm:cxn modelId="{F2D30FCB-77F8-4E6D-8F5D-ADE1B4C161D3}" type="presOf" srcId="{E1EC00DD-D40C-42A7-9D04-F2748ED0C302}" destId="{994D8651-76CD-4F67-A173-85EAC297E5C1}" srcOrd="1" destOrd="0" presId="urn:microsoft.com/office/officeart/2005/8/layout/hList7"/>
    <dgm:cxn modelId="{CE2AECE2-D740-4926-9521-3271C2C66582}" type="presOf" srcId="{6E67193A-32CF-49C3-8FF6-68A45077CC2E}" destId="{9CA830D1-DC7A-4150-824A-B6C9B3E0666B}" srcOrd="0" destOrd="0" presId="urn:microsoft.com/office/officeart/2005/8/layout/hList7"/>
    <dgm:cxn modelId="{2CB7611F-BEA3-489F-8BE1-AFC355C466E1}" srcId="{C53AF141-5D10-4047-AD93-6937354B6B42}" destId="{E426B852-2FE8-42D3-8986-BE56DABAE2D1}" srcOrd="0" destOrd="0" parTransId="{5E2FC2A3-30EB-49CA-99FD-92868AB80A04}" sibTransId="{431930C7-997A-46A2-8BA3-FD67E8FDF589}"/>
    <dgm:cxn modelId="{7AD91F11-FCED-4EE9-81D8-DF407C507CC5}" type="presParOf" srcId="{79DC58B8-BD3E-4C89-BC87-EB79E94F043F}" destId="{3D7FAFA9-8AD3-493D-BF0C-331167A45E63}" srcOrd="0" destOrd="0" presId="urn:microsoft.com/office/officeart/2005/8/layout/hList7"/>
    <dgm:cxn modelId="{3BF2FFAC-FCF9-4275-B2BD-10E2E7534360}" type="presParOf" srcId="{79DC58B8-BD3E-4C89-BC87-EB79E94F043F}" destId="{AFE818EB-F515-499F-84A5-A02912E6FAD9}" srcOrd="1" destOrd="0" presId="urn:microsoft.com/office/officeart/2005/8/layout/hList7"/>
    <dgm:cxn modelId="{C1678B8C-FD60-46CA-A890-006FB06F25DC}" type="presParOf" srcId="{AFE818EB-F515-499F-84A5-A02912E6FAD9}" destId="{0452DD77-9E09-4BB5-A291-D3D19F0FA3C4}" srcOrd="0" destOrd="0" presId="urn:microsoft.com/office/officeart/2005/8/layout/hList7"/>
    <dgm:cxn modelId="{10B2DED7-CF1B-4CF2-AF36-D26996322653}" type="presParOf" srcId="{0452DD77-9E09-4BB5-A291-D3D19F0FA3C4}" destId="{67A896CD-4F0A-4E8C-93BB-714820A77EE9}" srcOrd="0" destOrd="0" presId="urn:microsoft.com/office/officeart/2005/8/layout/hList7"/>
    <dgm:cxn modelId="{E654EE15-BF01-4587-B682-EE020365C0CD}" type="presParOf" srcId="{0452DD77-9E09-4BB5-A291-D3D19F0FA3C4}" destId="{73C2E834-42BC-4B33-9633-07B86F645A43}" srcOrd="1" destOrd="0" presId="urn:microsoft.com/office/officeart/2005/8/layout/hList7"/>
    <dgm:cxn modelId="{7684DC6F-7CCE-4549-AFB7-8AC064EE81F9}" type="presParOf" srcId="{0452DD77-9E09-4BB5-A291-D3D19F0FA3C4}" destId="{C3917DAF-4F65-41A7-B1E3-59D189E80FD5}" srcOrd="2" destOrd="0" presId="urn:microsoft.com/office/officeart/2005/8/layout/hList7"/>
    <dgm:cxn modelId="{496A8C72-CEA5-4FC1-9510-59CD588C23D2}" type="presParOf" srcId="{0452DD77-9E09-4BB5-A291-D3D19F0FA3C4}" destId="{B2378A22-8DD5-47E2-BEC2-5BB3A11F2632}" srcOrd="3" destOrd="0" presId="urn:microsoft.com/office/officeart/2005/8/layout/hList7"/>
    <dgm:cxn modelId="{F8ACBEFA-CD86-44FA-8C8D-85ED8EF21C79}" type="presParOf" srcId="{AFE818EB-F515-499F-84A5-A02912E6FAD9}" destId="{D5C48A15-3DA9-40D9-8FD8-0AA15A552186}" srcOrd="1" destOrd="0" presId="urn:microsoft.com/office/officeart/2005/8/layout/hList7"/>
    <dgm:cxn modelId="{C1F2B147-32B4-4094-A51A-D94368C062FE}" type="presParOf" srcId="{AFE818EB-F515-499F-84A5-A02912E6FAD9}" destId="{AE7F49F5-E8E0-4C3F-8431-2872D4DE0251}" srcOrd="2" destOrd="0" presId="urn:microsoft.com/office/officeart/2005/8/layout/hList7"/>
    <dgm:cxn modelId="{D0E14C7E-27FD-46BD-9964-D7615800B91E}" type="presParOf" srcId="{AE7F49F5-E8E0-4C3F-8431-2872D4DE0251}" destId="{B837B40B-C19A-415D-8A7A-09EE7AFD475F}" srcOrd="0" destOrd="0" presId="urn:microsoft.com/office/officeart/2005/8/layout/hList7"/>
    <dgm:cxn modelId="{285DCB82-8ADC-433F-9373-0B0A3418BD36}" type="presParOf" srcId="{AE7F49F5-E8E0-4C3F-8431-2872D4DE0251}" destId="{994D8651-76CD-4F67-A173-85EAC297E5C1}" srcOrd="1" destOrd="0" presId="urn:microsoft.com/office/officeart/2005/8/layout/hList7"/>
    <dgm:cxn modelId="{652D7602-3715-4F22-ACF7-0E9A1EACAA7F}" type="presParOf" srcId="{AE7F49F5-E8E0-4C3F-8431-2872D4DE0251}" destId="{F701D5AC-73C2-4C98-AAC4-7D0221328092}" srcOrd="2" destOrd="0" presId="urn:microsoft.com/office/officeart/2005/8/layout/hList7"/>
    <dgm:cxn modelId="{FAF8072A-FCF6-4CA8-BB0B-9D47D0C76E67}" type="presParOf" srcId="{AE7F49F5-E8E0-4C3F-8431-2872D4DE0251}" destId="{E41288B0-E8BC-4F1F-BC6D-3D5DC51C0655}" srcOrd="3" destOrd="0" presId="urn:microsoft.com/office/officeart/2005/8/layout/hList7"/>
    <dgm:cxn modelId="{74993F9E-49AF-4ADC-991C-35A2A951CB35}" type="presParOf" srcId="{AFE818EB-F515-499F-84A5-A02912E6FAD9}" destId="{9CA830D1-DC7A-4150-824A-B6C9B3E0666B}" srcOrd="3" destOrd="0" presId="urn:microsoft.com/office/officeart/2005/8/layout/hList7"/>
    <dgm:cxn modelId="{7C93A79E-76D0-49AD-8FEC-DA02D6DDB4F9}" type="presParOf" srcId="{AFE818EB-F515-499F-84A5-A02912E6FAD9}" destId="{04DEA5B2-6184-4241-9CC7-C2CF5E63117C}" srcOrd="4" destOrd="0" presId="urn:microsoft.com/office/officeart/2005/8/layout/hList7"/>
    <dgm:cxn modelId="{003F6B19-0949-4FA8-ACA2-1FC4D1DB419D}" type="presParOf" srcId="{04DEA5B2-6184-4241-9CC7-C2CF5E63117C}" destId="{41DD6AF9-88C8-4778-8345-F62EC7520D6C}" srcOrd="0" destOrd="0" presId="urn:microsoft.com/office/officeart/2005/8/layout/hList7"/>
    <dgm:cxn modelId="{768D676A-F18F-4543-A36D-293207AB2687}" type="presParOf" srcId="{04DEA5B2-6184-4241-9CC7-C2CF5E63117C}" destId="{960BB388-8389-4F34-BF53-C95A0BE2473B}" srcOrd="1" destOrd="0" presId="urn:microsoft.com/office/officeart/2005/8/layout/hList7"/>
    <dgm:cxn modelId="{2C23BC23-D076-4E73-A669-638B8D440545}" type="presParOf" srcId="{04DEA5B2-6184-4241-9CC7-C2CF5E63117C}" destId="{6820EAF6-22B5-42F8-8D44-0A6870B2E533}" srcOrd="2" destOrd="0" presId="urn:microsoft.com/office/officeart/2005/8/layout/hList7"/>
    <dgm:cxn modelId="{01B2657A-2D48-4E62-BB8F-D1E72462BD33}" type="presParOf" srcId="{04DEA5B2-6184-4241-9CC7-C2CF5E63117C}" destId="{7592719C-9BE0-489D-960E-F6B50BE7297B}" srcOrd="3" destOrd="0" presId="urn:microsoft.com/office/officeart/2005/8/layout/hList7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58F57-39C9-4172-AE20-59562620297D}" type="datetimeFigureOut">
              <a:rPr lang="es-ES" smtClean="0"/>
              <a:pPr/>
              <a:t>12/09/2011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08D71-D6B1-4E42-B268-F48372B36E3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761A0-FEBB-4B0F-8A42-3AF3FA10CCC2}" type="datetimeFigureOut">
              <a:rPr lang="es-ES" smtClean="0"/>
              <a:pPr/>
              <a:t>12/09/2011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BE888-F577-4633-A00F-CA9A224980A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5F6BB0-8E5B-40E5-B553-193C4523E09E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s-ES" dirty="0" smtClean="0"/>
              <a:t>Ing. Sonia Godoy H.</a:t>
            </a:r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CBF25-D17F-41F9-83A7-57D62821B4DE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FF229D-4895-4082-9283-E8ADE1939E9C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65F6BB0-8E5B-40E5-B553-193C4523E09E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6B-BF3E-4A14-BC94-172B581EEFEA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1C9-117A-4DEE-B9A7-19E023B8C94A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BD3-FBD3-4FCE-8A4D-0CCCA7957A98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1266B0-8F6B-4923-9E36-39F871B30B35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Ing. Sonia Godoy H.</a:t>
            </a:r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078A99F-52D6-4335-A1BD-119B839F90C6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3909E-14C8-43B4-837F-D019C06790D8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4D19-4413-4607-900F-E434AFECC00C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3E66B-BF3E-4A14-BC94-172B581EEFEA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97846-6487-4B08-A715-93FD7D185B84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BF25-D17F-41F9-83A7-57D62821B4DE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229D-4895-4082-9283-E8ADE1939E9C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6BB0-8E5B-40E5-B553-193C4523E09E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3E66B-BF3E-4A14-BC94-172B581EEFEA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A51C9-117A-4DEE-B9A7-19E023B8C94A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18BD3-FBD3-4FCE-8A4D-0CCCA7957A98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266B0-8F6B-4923-9E36-39F871B30B35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78A99F-52D6-4335-A1BD-119B839F90C6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3909E-14C8-43B4-837F-D019C06790D8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A51C9-117A-4DEE-B9A7-19E023B8C94A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64D19-4413-4607-900F-E434AFECC00C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97846-6487-4B08-A715-93FD7D185B84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CBF25-D17F-41F9-83A7-57D62821B4DE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FF229D-4895-4082-9283-E8ADE1939E9C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18BD3-FBD3-4FCE-8A4D-0CCCA7957A98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266B0-8F6B-4923-9E36-39F871B30B35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78A99F-52D6-4335-A1BD-119B839F90C6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3909E-14C8-43B4-837F-D019C06790D8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D064D19-4413-4607-900F-E434AFECC00C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E97846-6487-4B08-A715-93FD7D185B84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dirty="0" smtClean="0"/>
              <a:t>Segundo nivel</a:t>
            </a:r>
          </a:p>
          <a:p>
            <a:pPr lvl="2" eaLnBrk="1" latinLnBrk="0" hangingPunct="1"/>
            <a:r>
              <a:rPr kumimoji="0" lang="es-ES" dirty="0" smtClean="0"/>
              <a:t>Tercer nivel</a:t>
            </a:r>
          </a:p>
          <a:p>
            <a:pPr lvl="3" eaLnBrk="1" latinLnBrk="0" hangingPunct="1"/>
            <a:r>
              <a:rPr kumimoji="0" lang="es-ES" dirty="0" smtClean="0"/>
              <a:t>Cuarto nivel</a:t>
            </a:r>
          </a:p>
          <a:p>
            <a:pPr lvl="4" eaLnBrk="1" latinLnBrk="0" hangingPunct="1"/>
            <a:r>
              <a:rPr kumimoji="0" lang="es-ES" dirty="0" smtClean="0"/>
              <a:t>Quinto nivel</a:t>
            </a:r>
            <a:endParaRPr kumimoji="0" lang="en-US" dirty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BBF13D-358D-4CB0-BC52-90BA6C419B9F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Rectángulo"/>
          <p:cNvSpPr/>
          <p:nvPr userDrawn="1"/>
        </p:nvSpPr>
        <p:spPr>
          <a:xfrm>
            <a:off x="3143240" y="6000768"/>
            <a:ext cx="55755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INGENIERIA DE SOFTWARE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3BBF13D-358D-4CB0-BC52-90BA6C419B9F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0" name="19 Rectángulo"/>
          <p:cNvSpPr/>
          <p:nvPr userDrawn="1"/>
        </p:nvSpPr>
        <p:spPr>
          <a:xfrm>
            <a:off x="3143240" y="6000768"/>
            <a:ext cx="55755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INGENIERIA DE SOFTWARE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BBF13D-358D-4CB0-BC52-90BA6C419B9F}" type="datetime1">
              <a:rPr lang="es-ES" smtClean="0"/>
              <a:pPr/>
              <a:t>12/09/2011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 userDrawn="1"/>
        </p:nvSpPr>
        <p:spPr>
          <a:xfrm>
            <a:off x="3143240" y="6000768"/>
            <a:ext cx="55755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INGENIERIA DE SOFTWARE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0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7772400" cy="1224932"/>
          </a:xfrm>
        </p:spPr>
        <p:txBody>
          <a:bodyPr>
            <a:normAutofit/>
          </a:bodyPr>
          <a:lstStyle/>
          <a:p>
            <a:r>
              <a:rPr lang="es-ES" sz="4000" dirty="0" smtClean="0"/>
              <a:t>CASOS DE USO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1950" y="142852"/>
            <a:ext cx="11620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00438"/>
            <a:ext cx="2145730" cy="120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D:\Documents and Settings\Usuario\Mis documentos\Mis imágenes\cdinstitucio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785813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Documents and Settings\Usuario\Mis documentos\Mis imágenes\cdinstitucio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4414" cy="1236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3568435" y="6215082"/>
            <a:ext cx="55755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INGENIERIA DE SOFTWARE</a:t>
            </a:r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CASOS DE USO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5543560" cy="1752600"/>
          </a:xfrm>
        </p:spPr>
        <p:txBody>
          <a:bodyPr/>
          <a:lstStyle/>
          <a:p>
            <a:r>
              <a:rPr lang="es-ES" dirty="0" smtClean="0"/>
              <a:t>Cómo identificarlos?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57950" y="6357958"/>
            <a:ext cx="2571768" cy="357190"/>
          </a:xfrm>
        </p:spPr>
        <p:txBody>
          <a:bodyPr/>
          <a:lstStyle/>
          <a:p>
            <a:r>
              <a:rPr lang="es-ES" dirty="0" smtClean="0"/>
              <a:t>Ing. Sonia Godoy H.</a:t>
            </a:r>
            <a:endParaRPr lang="es-ES" dirty="0"/>
          </a:p>
        </p:txBody>
      </p:sp>
      <p:sp>
        <p:nvSpPr>
          <p:cNvPr id="7" name="6 Elipse"/>
          <p:cNvSpPr/>
          <p:nvPr/>
        </p:nvSpPr>
        <p:spPr>
          <a:xfrm>
            <a:off x="5286380" y="785794"/>
            <a:ext cx="221457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NOMBRE CASO DE USO</a:t>
            </a:r>
            <a:endParaRPr lang="es-ES" sz="900" b="1" dirty="0"/>
          </a:p>
        </p:txBody>
      </p:sp>
      <p:grpSp>
        <p:nvGrpSpPr>
          <p:cNvPr id="8" name="7 Grupo"/>
          <p:cNvGrpSpPr/>
          <p:nvPr/>
        </p:nvGrpSpPr>
        <p:grpSpPr>
          <a:xfrm>
            <a:off x="3571868" y="1071546"/>
            <a:ext cx="714380" cy="114300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5" name="14 Flecha derecha"/>
          <p:cNvSpPr/>
          <p:nvPr/>
        </p:nvSpPr>
        <p:spPr>
          <a:xfrm rot="20757439">
            <a:off x="4139706" y="1601361"/>
            <a:ext cx="1293214" cy="129075"/>
          </a:xfrm>
          <a:prstGeom prst="rightArrow">
            <a:avLst/>
          </a:prstGeom>
          <a:solidFill>
            <a:schemeClr val="bg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66800"/>
          </a:xfrm>
        </p:spPr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64347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1.Están expresados desde el punto de vista del actor.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2.Se documentan con texto informal.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3.Describen tanto lo que hace el actor como lo que hace el sistema cuando interactúa con él, aunque el énfasis está puesto en la interacción.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4.Son iniciados por un único actor.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5.Están acotados al uso de una determinada funcionalidad claramente diferenciada del sistema.</a:t>
            </a:r>
            <a:endParaRPr lang="es-ES" dirty="0">
              <a:latin typeface="Arial Narrow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429264"/>
            <a:ext cx="4357718" cy="1107952"/>
          </a:xfrm>
        </p:spPr>
        <p:txBody>
          <a:bodyPr>
            <a:noAutofit/>
          </a:bodyPr>
          <a:lstStyle/>
          <a:p>
            <a:r>
              <a:rPr lang="es-ES" sz="1800" dirty="0" smtClean="0"/>
              <a:t>Encontrando Casos de Uso:</a:t>
            </a:r>
            <a:br>
              <a:rPr lang="es-ES" sz="1800" dirty="0" smtClean="0"/>
            </a:br>
            <a:r>
              <a:rPr lang="es-ES" sz="1800" dirty="0" smtClean="0"/>
              <a:t>Preguntas Útiles</a:t>
            </a:r>
            <a:endParaRPr lang="es-ES" sz="1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0034" y="428604"/>
            <a:ext cx="3931920" cy="5256102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Arial Narrow" pitchFamily="34" charset="0"/>
              </a:rPr>
              <a:t>Capturan una función visible para el usuario.</a:t>
            </a:r>
          </a:p>
          <a:p>
            <a:r>
              <a:rPr lang="es-ES" sz="2000" dirty="0" smtClean="0">
                <a:latin typeface="Arial Narrow" pitchFamily="34" charset="0"/>
              </a:rPr>
              <a:t>Consiguen un objetivo para el usuario del sistema.</a:t>
            </a:r>
          </a:p>
          <a:p>
            <a:r>
              <a:rPr lang="es-ES" sz="2000" dirty="0" smtClean="0">
                <a:latin typeface="Arial Narrow" pitchFamily="34" charset="0"/>
              </a:rPr>
              <a:t>Por cada caso de uso:</a:t>
            </a:r>
          </a:p>
          <a:p>
            <a:pPr lvl="1"/>
            <a:r>
              <a:rPr lang="es-ES" sz="2000" dirty="0" smtClean="0">
                <a:latin typeface="Arial Narrow" pitchFamily="34" charset="0"/>
              </a:rPr>
              <a:t>Un camino básico</a:t>
            </a:r>
          </a:p>
          <a:p>
            <a:pPr lvl="1"/>
            <a:r>
              <a:rPr lang="es-ES" sz="2000" dirty="0" smtClean="0">
                <a:latin typeface="Arial Narrow" pitchFamily="34" charset="0"/>
              </a:rPr>
              <a:t>Caminos alternativos (describir tantos como sea posible para aumentar la robustez del sistema)</a:t>
            </a:r>
          </a:p>
          <a:p>
            <a:r>
              <a:rPr lang="es-ES" sz="2000" dirty="0" smtClean="0">
                <a:latin typeface="Arial Narrow" pitchFamily="34" charset="0"/>
              </a:rPr>
              <a:t>Caso de uso ↔Descripciones breve, informal y completa (Larman03)</a:t>
            </a:r>
          </a:p>
          <a:p>
            <a:r>
              <a:rPr lang="es-ES" sz="2000" dirty="0" smtClean="0">
                <a:latin typeface="Arial Narrow" pitchFamily="34" charset="0"/>
              </a:rPr>
              <a:t>También con diagramas de actividad y de secuencia</a:t>
            </a:r>
          </a:p>
          <a:p>
            <a:r>
              <a:rPr lang="es-ES" sz="2000" dirty="0" smtClean="0">
                <a:latin typeface="Arial Narrow" pitchFamily="34" charset="0"/>
              </a:rPr>
              <a:t>Descripción en lenguaje natural</a:t>
            </a:r>
            <a:endParaRPr lang="es-ES" sz="2000" dirty="0">
              <a:latin typeface="Arial Narrow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00562" y="428604"/>
            <a:ext cx="4186718" cy="5429288"/>
          </a:xfrm>
        </p:spPr>
        <p:txBody>
          <a:bodyPr>
            <a:noAutofit/>
          </a:bodyPr>
          <a:lstStyle/>
          <a:p>
            <a:r>
              <a:rPr lang="es-ES" sz="1800" dirty="0" smtClean="0">
                <a:latin typeface="Arial Narrow" pitchFamily="34" charset="0"/>
              </a:rPr>
              <a:t>¿Cuáles son las tareas de este actor?</a:t>
            </a:r>
          </a:p>
          <a:p>
            <a:r>
              <a:rPr lang="es-ES" sz="1800" dirty="0" smtClean="0">
                <a:latin typeface="Arial Narrow" pitchFamily="34" charset="0"/>
              </a:rPr>
              <a:t>¿El actor, creará, guardará, cambiará, eliminará o leerá la información en el sistema?</a:t>
            </a:r>
          </a:p>
          <a:p>
            <a:r>
              <a:rPr lang="es-ES" sz="1800" dirty="0" smtClean="0">
                <a:latin typeface="Arial Narrow" pitchFamily="34" charset="0"/>
              </a:rPr>
              <a:t>¿Cuál caso de uso creará, guardará, cambiará, eliminará o leerá esta información?</a:t>
            </a:r>
          </a:p>
          <a:p>
            <a:r>
              <a:rPr lang="es-ES" sz="1800" dirty="0" smtClean="0">
                <a:latin typeface="Arial Narrow" pitchFamily="34" charset="0"/>
              </a:rPr>
              <a:t>¿Necesitará el actor informar al sistema sobre cambios externos e imprevistos?</a:t>
            </a:r>
          </a:p>
          <a:p>
            <a:r>
              <a:rPr lang="es-ES" sz="1800" dirty="0" smtClean="0">
                <a:latin typeface="Arial Narrow" pitchFamily="34" charset="0"/>
              </a:rPr>
              <a:t>¿Es necesario que el actor esté informado sobre ciertas ocurrencias en el sistema?</a:t>
            </a:r>
          </a:p>
          <a:p>
            <a:r>
              <a:rPr lang="es-ES" sz="1800" dirty="0" smtClean="0">
                <a:latin typeface="Arial Narrow" pitchFamily="34" charset="0"/>
              </a:rPr>
              <a:t>¿Le proporciona una correcta secuencia el sistema a las tareas?</a:t>
            </a:r>
          </a:p>
          <a:p>
            <a:r>
              <a:rPr lang="es-ES" sz="1800" dirty="0" smtClean="0">
                <a:latin typeface="Arial Narrow" pitchFamily="34" charset="0"/>
              </a:rPr>
              <a:t>¿Cuáles casos de uso le darán soporte y mantenimiento al sistema?</a:t>
            </a:r>
          </a:p>
          <a:p>
            <a:r>
              <a:rPr lang="es-ES" sz="1800" dirty="0" smtClean="0">
                <a:latin typeface="Arial Narrow" pitchFamily="34" charset="0"/>
              </a:rPr>
              <a:t>¿Pueden todos los requerimientos funcionales ser realizados por los casos de uso?</a:t>
            </a:r>
          </a:p>
          <a:p>
            <a:endParaRPr lang="es-ES" sz="1800" dirty="0">
              <a:latin typeface="Arial Narrow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000496" y="5929330"/>
            <a:ext cx="4214842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500034" y="5143512"/>
            <a:ext cx="8183880" cy="82220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El Diagrama de Caso de Uso</a:t>
            </a:r>
            <a:endParaRPr lang="es-ES" sz="2400" dirty="0"/>
          </a:p>
        </p:txBody>
      </p:sp>
      <p:sp>
        <p:nvSpPr>
          <p:cNvPr id="5" name="4 Elipse"/>
          <p:cNvSpPr/>
          <p:nvPr/>
        </p:nvSpPr>
        <p:spPr>
          <a:xfrm>
            <a:off x="3500430" y="1071546"/>
            <a:ext cx="257176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REALIZA TRANSACCIONES</a:t>
            </a:r>
            <a:endParaRPr lang="es-ES" sz="800" b="1" dirty="0"/>
          </a:p>
        </p:txBody>
      </p:sp>
      <p:grpSp>
        <p:nvGrpSpPr>
          <p:cNvPr id="6" name="5 Grupo"/>
          <p:cNvGrpSpPr/>
          <p:nvPr/>
        </p:nvGrpSpPr>
        <p:grpSpPr>
          <a:xfrm>
            <a:off x="2000232" y="928670"/>
            <a:ext cx="714380" cy="114300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4" name="13 Rectángulo"/>
          <p:cNvSpPr/>
          <p:nvPr/>
        </p:nvSpPr>
        <p:spPr>
          <a:xfrm>
            <a:off x="1857356" y="2214554"/>
            <a:ext cx="128588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/>
              <a:t>CLIENTE</a:t>
            </a:r>
            <a:endParaRPr lang="es-ES" sz="1000" dirty="0"/>
          </a:p>
        </p:txBody>
      </p:sp>
      <p:sp>
        <p:nvSpPr>
          <p:cNvPr id="15" name="14 Elipse"/>
          <p:cNvSpPr/>
          <p:nvPr/>
        </p:nvSpPr>
        <p:spPr>
          <a:xfrm>
            <a:off x="3857620" y="2357430"/>
            <a:ext cx="221457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REALIZA REPORTES</a:t>
            </a:r>
            <a:endParaRPr lang="es-ES" sz="900" b="1" dirty="0"/>
          </a:p>
        </p:txBody>
      </p:sp>
      <p:sp>
        <p:nvSpPr>
          <p:cNvPr id="16" name="15 Elipse"/>
          <p:cNvSpPr/>
          <p:nvPr/>
        </p:nvSpPr>
        <p:spPr>
          <a:xfrm>
            <a:off x="3571868" y="3929066"/>
            <a:ext cx="221457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MANTENER MAQUINA ATM</a:t>
            </a:r>
            <a:endParaRPr lang="es-ES" sz="900" b="1" dirty="0"/>
          </a:p>
        </p:txBody>
      </p:sp>
      <p:grpSp>
        <p:nvGrpSpPr>
          <p:cNvPr id="18" name="17 Grupo"/>
          <p:cNvGrpSpPr/>
          <p:nvPr/>
        </p:nvGrpSpPr>
        <p:grpSpPr>
          <a:xfrm>
            <a:off x="7072330" y="1500174"/>
            <a:ext cx="714380" cy="114300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HeroicExtremeLeftFacing"/>
            <a:lightRig rig="threePt" dir="t"/>
          </a:scene3d>
        </p:grpSpPr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21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23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4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5" name="24 Rectángulo"/>
          <p:cNvSpPr/>
          <p:nvPr/>
        </p:nvSpPr>
        <p:spPr>
          <a:xfrm>
            <a:off x="6858016" y="3000372"/>
            <a:ext cx="128588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/>
              <a:t>BANCO</a:t>
            </a:r>
            <a:endParaRPr lang="es-ES" sz="1000" dirty="0"/>
          </a:p>
        </p:txBody>
      </p:sp>
      <p:grpSp>
        <p:nvGrpSpPr>
          <p:cNvPr id="26" name="25 Grupo"/>
          <p:cNvGrpSpPr/>
          <p:nvPr/>
        </p:nvGrpSpPr>
        <p:grpSpPr>
          <a:xfrm>
            <a:off x="2000232" y="3357562"/>
            <a:ext cx="642942" cy="928694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29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31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2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30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33" name="32 Rectángulo"/>
          <p:cNvSpPr/>
          <p:nvPr/>
        </p:nvSpPr>
        <p:spPr>
          <a:xfrm>
            <a:off x="1357290" y="4643447"/>
            <a:ext cx="2071702" cy="357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dirty="0" smtClean="0"/>
              <a:t>ATM MANTENIMIENTO</a:t>
            </a:r>
            <a:endParaRPr lang="es-ES" sz="900" dirty="0"/>
          </a:p>
        </p:txBody>
      </p:sp>
      <p:cxnSp>
        <p:nvCxnSpPr>
          <p:cNvPr id="36" name="35 Conector recto de flecha"/>
          <p:cNvCxnSpPr/>
          <p:nvPr/>
        </p:nvCxnSpPr>
        <p:spPr>
          <a:xfrm flipV="1">
            <a:off x="2500298" y="1571612"/>
            <a:ext cx="1000132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6000760" y="1643050"/>
            <a:ext cx="1071570" cy="428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 de flecha"/>
          <p:cNvCxnSpPr/>
          <p:nvPr/>
        </p:nvCxnSpPr>
        <p:spPr>
          <a:xfrm flipV="1">
            <a:off x="2643174" y="3071810"/>
            <a:ext cx="1357322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>
            <a:off x="2428860" y="3929066"/>
            <a:ext cx="1071570" cy="2857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/>
          <p:nvPr/>
        </p:nvCxnSpPr>
        <p:spPr>
          <a:xfrm flipV="1">
            <a:off x="6143636" y="2143116"/>
            <a:ext cx="1071570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16" grpId="0" animBg="1"/>
      <p:bldP spid="25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571472" y="1214422"/>
          <a:ext cx="8001056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428728" y="571480"/>
            <a:ext cx="6367476" cy="642942"/>
          </a:xfrm>
        </p:spPr>
        <p:txBody>
          <a:bodyPr>
            <a:normAutofit/>
          </a:bodyPr>
          <a:lstStyle/>
          <a:p>
            <a:r>
              <a:rPr lang="es-CO" dirty="0" smtClean="0"/>
              <a:t>Documentación de Caso de Uso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357158" y="142851"/>
          <a:ext cx="8643998" cy="6535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9982"/>
                <a:gridCol w="3414016"/>
              </a:tblGrid>
              <a:tr h="365385">
                <a:tc gridSpan="2">
                  <a:txBody>
                    <a:bodyPr/>
                    <a:lstStyle/>
                    <a:p>
                      <a:r>
                        <a:rPr kumimoji="0" lang="es-CO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Caso de Uso: Ingresando Orden de Compra</a:t>
                      </a:r>
                      <a:endParaRPr lang="es-CO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365385">
                <a:tc gridSpan="2">
                  <a:txBody>
                    <a:bodyPr/>
                    <a:lstStyle/>
                    <a:p>
                      <a:r>
                        <a:rPr kumimoji="0" lang="es-CO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Actor:</a:t>
                      </a:r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Vendedor</a:t>
                      </a:r>
                      <a:endParaRPr lang="es-CO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365385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Curso Normal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630664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El vendedor ingresa el número de cliente en el sistema.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 dirty="0"/>
                    </a:p>
                  </a:txBody>
                  <a:tcPr/>
                </a:tc>
              </a:tr>
              <a:tr h="900949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El sistema obtiene la información básica sobre el cliente.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 Si el cliente no está registrado, debe</a:t>
                      </a:r>
                    </a:p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registrarse primero.</a:t>
                      </a:r>
                      <a:endParaRPr lang="es-CO" sz="1400" dirty="0"/>
                    </a:p>
                  </a:txBody>
                  <a:tcPr/>
                </a:tc>
              </a:tr>
              <a:tr h="998438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El vendedor ingresa el código del producto que el cliente quiere comprar,</a:t>
                      </a:r>
                    </a:p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informando su cantidad.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1223891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El sistema obtiene información del producto solicitado, y confirma su disponibilidad.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 Si no hay disponibilidad del producto, el</a:t>
                      </a:r>
                    </a:p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sistema informa la fecha de reposición.</a:t>
                      </a:r>
                      <a:endParaRPr lang="es-CO" sz="1400" dirty="0"/>
                    </a:p>
                  </a:txBody>
                  <a:tcPr/>
                </a:tc>
              </a:tr>
              <a:tr h="772984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Se repite el paso 3 hasta que el cliente no solicita más productos.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547530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El sistema registra la orden de compra.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365385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Fin del caso de uso.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Relaciones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_tradnl" dirty="0" smtClean="0"/>
              <a:t>Comunicación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Inclusión</a:t>
            </a:r>
          </a:p>
          <a:p>
            <a:pPr algn="ctr"/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1413202"/>
          </a:xfrm>
        </p:spPr>
        <p:txBody>
          <a:bodyPr>
            <a:normAutofit/>
          </a:bodyPr>
          <a:lstStyle/>
          <a:p>
            <a:r>
              <a:rPr lang="es-ES" dirty="0" smtClean="0">
                <a:latin typeface="TimesNewRoman"/>
              </a:rPr>
              <a:t>Representa la interacción entre un actor y un caso de uso.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5"/>
            <a:ext cx="4041775" cy="1913268"/>
          </a:xfrm>
        </p:spPr>
        <p:txBody>
          <a:bodyPr>
            <a:normAutofit lnSpcReduction="10000"/>
          </a:bodyPr>
          <a:lstStyle/>
          <a:p>
            <a:r>
              <a:rPr lang="es-ES" dirty="0" smtClean="0">
                <a:latin typeface="TimesNewRoman"/>
              </a:rPr>
              <a:t>Una instancia del caso de uso A incluye también el comportamiento</a:t>
            </a:r>
          </a:p>
          <a:p>
            <a:r>
              <a:rPr lang="es-ES" dirty="0" smtClean="0">
                <a:latin typeface="TimesNewRoman"/>
              </a:rPr>
              <a:t>descrito por el caso de uso B.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143248"/>
            <a:ext cx="32956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43314"/>
            <a:ext cx="39195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Rectángulo"/>
          <p:cNvSpPr/>
          <p:nvPr/>
        </p:nvSpPr>
        <p:spPr>
          <a:xfrm>
            <a:off x="5715008" y="4572008"/>
            <a:ext cx="1447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-ES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Narrow" pitchFamily="34" charset="0"/>
              </a:rPr>
              <a:t>Es obligatorio</a:t>
            </a:r>
            <a:endParaRPr lang="es-ES" b="1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Relaciones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_tradnl" dirty="0" smtClean="0"/>
              <a:t>Extensión 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Herencia</a:t>
            </a:r>
          </a:p>
          <a:p>
            <a:pPr algn="ctr"/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114800" cy="1770391"/>
          </a:xfrm>
          <a:ln>
            <a:noFill/>
            <a:prstDash val="sysDash"/>
            <a:miter lim="800000"/>
          </a:ln>
        </p:spPr>
        <p:txBody>
          <a:bodyPr vert="horz">
            <a:noAutofit/>
          </a:bodyPr>
          <a:lstStyle/>
          <a:p>
            <a:pPr algn="just">
              <a:spcBef>
                <a:spcPts val="0"/>
              </a:spcBef>
            </a:pPr>
            <a:r>
              <a:rPr lang="es-ES" sz="1800" dirty="0" smtClean="0">
                <a:latin typeface="Arial Narrow" pitchFamily="34" charset="0"/>
              </a:rPr>
              <a:t>Una instancia del caso de uso A incluye, eventualmente, el comportamiento descrito por el caso de uso B.</a:t>
            </a:r>
          </a:p>
          <a:p>
            <a:pPr algn="just">
              <a:spcBef>
                <a:spcPts val="0"/>
              </a:spcBef>
            </a:pPr>
            <a:endParaRPr lang="es-ES" sz="1800" dirty="0" smtClean="0"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ES" sz="1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Narrow" pitchFamily="34" charset="0"/>
              </a:rPr>
              <a:t>Se pude ejecutar o no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2127581"/>
          </a:xfrm>
        </p:spPr>
        <p:txBody>
          <a:bodyPr>
            <a:noAutofit/>
          </a:bodyPr>
          <a:lstStyle/>
          <a:p>
            <a:pPr algn="just"/>
            <a:r>
              <a:rPr lang="es-ES" sz="1800" dirty="0" smtClean="0">
                <a:latin typeface="Arial Narrow" pitchFamily="34" charset="0"/>
              </a:rPr>
              <a:t>El Caso de Uso origen hereda la especificación del caso de uso destino y posiblemente la modifica y/o amplía.</a:t>
            </a:r>
            <a:endParaRPr lang="es-ES" sz="1800" dirty="0">
              <a:latin typeface="Arial Narrow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4971" y="3000372"/>
            <a:ext cx="5089061" cy="1789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610" y="4071942"/>
            <a:ext cx="3704324" cy="10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200" dirty="0" smtClean="0"/>
              <a:t>Ejemplo de relaciones</a:t>
            </a:r>
            <a:endParaRPr lang="es-ES_tradnl" sz="32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50177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8365904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7858148" y="4643446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err="1" smtClean="0"/>
              <a:t>Include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z="2800" dirty="0" smtClean="0">
              <a:latin typeface="TimesNewRoman"/>
            </a:endParaRPr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QUÉ ES?</a:t>
            </a:r>
            <a:endParaRPr lang="es-ES" dirty="0"/>
          </a:p>
        </p:txBody>
      </p:sp>
      <p:sp>
        <p:nvSpPr>
          <p:cNvPr id="6" name="5 Rectángulo redondeado"/>
          <p:cNvSpPr/>
          <p:nvPr/>
        </p:nvSpPr>
        <p:spPr>
          <a:xfrm>
            <a:off x="500034" y="4429132"/>
            <a:ext cx="814393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aseline="0" dirty="0" smtClean="0">
                <a:latin typeface="TimesNewRoman"/>
              </a:rPr>
              <a:t>“Un caso de uso es una secuencia de interacciones entre un sistema y alguien o algo que usa alguno de sus servicios.”</a:t>
            </a:r>
            <a:endParaRPr lang="es-E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5286412" cy="237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8965329" cy="476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38" y="690563"/>
            <a:ext cx="8162925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3143240" y="954929"/>
            <a:ext cx="5786478" cy="5072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6" name="55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3471858" cy="114300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DIAGRAMA </a:t>
            </a:r>
            <a:endParaRPr lang="es-ES" sz="2800" dirty="0"/>
          </a:p>
        </p:txBody>
      </p:sp>
      <p:grpSp>
        <p:nvGrpSpPr>
          <p:cNvPr id="7" name="6 Grupo"/>
          <p:cNvGrpSpPr/>
          <p:nvPr/>
        </p:nvGrpSpPr>
        <p:grpSpPr>
          <a:xfrm>
            <a:off x="1428728" y="1312119"/>
            <a:ext cx="838200" cy="1447800"/>
            <a:chOff x="4143372" y="2571744"/>
            <a:chExt cx="838200" cy="1447800"/>
          </a:xfrm>
        </p:grpSpPr>
        <p:sp>
          <p:nvSpPr>
            <p:cNvPr id="41986" name="Freeform 2"/>
            <p:cNvSpPr>
              <a:spLocks noChangeArrowheads="1"/>
            </p:cNvSpPr>
            <p:nvPr/>
          </p:nvSpPr>
          <p:spPr bwMode="auto">
            <a:xfrm>
              <a:off x="4371972" y="2571744"/>
              <a:ext cx="381000" cy="381000"/>
            </a:xfrm>
            <a:custGeom>
              <a:avLst/>
              <a:gdLst/>
              <a:ahLst/>
              <a:cxnLst>
                <a:cxn ang="0">
                  <a:pos x="280" y="0"/>
                </a:cxn>
                <a:cxn ang="0">
                  <a:pos x="226" y="13"/>
                </a:cxn>
                <a:cxn ang="0">
                  <a:pos x="186" y="26"/>
                </a:cxn>
                <a:cxn ang="0">
                  <a:pos x="146" y="40"/>
                </a:cxn>
                <a:cxn ang="0">
                  <a:pos x="106" y="66"/>
                </a:cxn>
                <a:cxn ang="0">
                  <a:pos x="66" y="106"/>
                </a:cxn>
                <a:cxn ang="0">
                  <a:pos x="40" y="146"/>
                </a:cxn>
                <a:cxn ang="0">
                  <a:pos x="26" y="186"/>
                </a:cxn>
                <a:cxn ang="0">
                  <a:pos x="13" y="226"/>
                </a:cxn>
                <a:cxn ang="0">
                  <a:pos x="0" y="280"/>
                </a:cxn>
                <a:cxn ang="0">
                  <a:pos x="0" y="320"/>
                </a:cxn>
                <a:cxn ang="0">
                  <a:pos x="13" y="373"/>
                </a:cxn>
                <a:cxn ang="0">
                  <a:pos x="26" y="413"/>
                </a:cxn>
                <a:cxn ang="0">
                  <a:pos x="40" y="453"/>
                </a:cxn>
                <a:cxn ang="0">
                  <a:pos x="66" y="493"/>
                </a:cxn>
                <a:cxn ang="0">
                  <a:pos x="106" y="533"/>
                </a:cxn>
                <a:cxn ang="0">
                  <a:pos x="146" y="560"/>
                </a:cxn>
                <a:cxn ang="0">
                  <a:pos x="186" y="573"/>
                </a:cxn>
                <a:cxn ang="0">
                  <a:pos x="226" y="586"/>
                </a:cxn>
                <a:cxn ang="0">
                  <a:pos x="280" y="600"/>
                </a:cxn>
                <a:cxn ang="0">
                  <a:pos x="320" y="600"/>
                </a:cxn>
                <a:cxn ang="0">
                  <a:pos x="373" y="586"/>
                </a:cxn>
                <a:cxn ang="0">
                  <a:pos x="413" y="573"/>
                </a:cxn>
                <a:cxn ang="0">
                  <a:pos x="453" y="560"/>
                </a:cxn>
                <a:cxn ang="0">
                  <a:pos x="493" y="533"/>
                </a:cxn>
                <a:cxn ang="0">
                  <a:pos x="533" y="493"/>
                </a:cxn>
                <a:cxn ang="0">
                  <a:pos x="560" y="453"/>
                </a:cxn>
                <a:cxn ang="0">
                  <a:pos x="573" y="413"/>
                </a:cxn>
                <a:cxn ang="0">
                  <a:pos x="586" y="373"/>
                </a:cxn>
                <a:cxn ang="0">
                  <a:pos x="600" y="320"/>
                </a:cxn>
                <a:cxn ang="0">
                  <a:pos x="600" y="280"/>
                </a:cxn>
                <a:cxn ang="0">
                  <a:pos x="586" y="226"/>
                </a:cxn>
                <a:cxn ang="0">
                  <a:pos x="573" y="186"/>
                </a:cxn>
                <a:cxn ang="0">
                  <a:pos x="560" y="146"/>
                </a:cxn>
                <a:cxn ang="0">
                  <a:pos x="533" y="106"/>
                </a:cxn>
                <a:cxn ang="0">
                  <a:pos x="493" y="66"/>
                </a:cxn>
                <a:cxn ang="0">
                  <a:pos x="453" y="40"/>
                </a:cxn>
                <a:cxn ang="0">
                  <a:pos x="413" y="26"/>
                </a:cxn>
                <a:cxn ang="0">
                  <a:pos x="373" y="13"/>
                </a:cxn>
                <a:cxn ang="0">
                  <a:pos x="320" y="0"/>
                </a:cxn>
              </a:cxnLst>
              <a:rect l="0" t="0" r="r" b="b"/>
              <a:pathLst>
                <a:path w="600" h="600">
                  <a:moveTo>
                    <a:pt x="306" y="0"/>
                  </a:moveTo>
                  <a:lnTo>
                    <a:pt x="280" y="0"/>
                  </a:lnTo>
                  <a:lnTo>
                    <a:pt x="253" y="0"/>
                  </a:lnTo>
                  <a:lnTo>
                    <a:pt x="226" y="13"/>
                  </a:lnTo>
                  <a:lnTo>
                    <a:pt x="200" y="13"/>
                  </a:lnTo>
                  <a:lnTo>
                    <a:pt x="186" y="26"/>
                  </a:lnTo>
                  <a:lnTo>
                    <a:pt x="160" y="40"/>
                  </a:lnTo>
                  <a:lnTo>
                    <a:pt x="146" y="40"/>
                  </a:lnTo>
                  <a:lnTo>
                    <a:pt x="120" y="53"/>
                  </a:lnTo>
                  <a:lnTo>
                    <a:pt x="106" y="66"/>
                  </a:lnTo>
                  <a:lnTo>
                    <a:pt x="93" y="93"/>
                  </a:lnTo>
                  <a:lnTo>
                    <a:pt x="66" y="106"/>
                  </a:lnTo>
                  <a:lnTo>
                    <a:pt x="53" y="120"/>
                  </a:lnTo>
                  <a:lnTo>
                    <a:pt x="40" y="146"/>
                  </a:lnTo>
                  <a:lnTo>
                    <a:pt x="40" y="160"/>
                  </a:lnTo>
                  <a:lnTo>
                    <a:pt x="26" y="186"/>
                  </a:lnTo>
                  <a:lnTo>
                    <a:pt x="13" y="200"/>
                  </a:lnTo>
                  <a:lnTo>
                    <a:pt x="13" y="226"/>
                  </a:lnTo>
                  <a:lnTo>
                    <a:pt x="0" y="253"/>
                  </a:lnTo>
                  <a:lnTo>
                    <a:pt x="0" y="280"/>
                  </a:lnTo>
                  <a:lnTo>
                    <a:pt x="0" y="306"/>
                  </a:lnTo>
                  <a:lnTo>
                    <a:pt x="0" y="320"/>
                  </a:lnTo>
                  <a:lnTo>
                    <a:pt x="0" y="346"/>
                  </a:lnTo>
                  <a:lnTo>
                    <a:pt x="13" y="373"/>
                  </a:lnTo>
                  <a:lnTo>
                    <a:pt x="13" y="400"/>
                  </a:lnTo>
                  <a:lnTo>
                    <a:pt x="26" y="413"/>
                  </a:lnTo>
                  <a:lnTo>
                    <a:pt x="40" y="440"/>
                  </a:lnTo>
                  <a:lnTo>
                    <a:pt x="40" y="453"/>
                  </a:lnTo>
                  <a:lnTo>
                    <a:pt x="53" y="480"/>
                  </a:lnTo>
                  <a:lnTo>
                    <a:pt x="66" y="493"/>
                  </a:lnTo>
                  <a:lnTo>
                    <a:pt x="93" y="506"/>
                  </a:lnTo>
                  <a:lnTo>
                    <a:pt x="106" y="533"/>
                  </a:lnTo>
                  <a:lnTo>
                    <a:pt x="120" y="546"/>
                  </a:lnTo>
                  <a:lnTo>
                    <a:pt x="146" y="560"/>
                  </a:lnTo>
                  <a:lnTo>
                    <a:pt x="160" y="560"/>
                  </a:lnTo>
                  <a:lnTo>
                    <a:pt x="186" y="573"/>
                  </a:lnTo>
                  <a:lnTo>
                    <a:pt x="200" y="586"/>
                  </a:lnTo>
                  <a:lnTo>
                    <a:pt x="226" y="586"/>
                  </a:lnTo>
                  <a:lnTo>
                    <a:pt x="253" y="600"/>
                  </a:lnTo>
                  <a:lnTo>
                    <a:pt x="280" y="600"/>
                  </a:lnTo>
                  <a:lnTo>
                    <a:pt x="306" y="600"/>
                  </a:lnTo>
                  <a:lnTo>
                    <a:pt x="320" y="600"/>
                  </a:lnTo>
                  <a:lnTo>
                    <a:pt x="346" y="600"/>
                  </a:lnTo>
                  <a:lnTo>
                    <a:pt x="373" y="586"/>
                  </a:lnTo>
                  <a:lnTo>
                    <a:pt x="400" y="586"/>
                  </a:lnTo>
                  <a:lnTo>
                    <a:pt x="413" y="573"/>
                  </a:lnTo>
                  <a:lnTo>
                    <a:pt x="440" y="560"/>
                  </a:lnTo>
                  <a:lnTo>
                    <a:pt x="453" y="560"/>
                  </a:lnTo>
                  <a:lnTo>
                    <a:pt x="480" y="546"/>
                  </a:lnTo>
                  <a:lnTo>
                    <a:pt x="493" y="533"/>
                  </a:lnTo>
                  <a:lnTo>
                    <a:pt x="506" y="506"/>
                  </a:lnTo>
                  <a:lnTo>
                    <a:pt x="533" y="493"/>
                  </a:lnTo>
                  <a:lnTo>
                    <a:pt x="546" y="480"/>
                  </a:lnTo>
                  <a:lnTo>
                    <a:pt x="560" y="453"/>
                  </a:lnTo>
                  <a:lnTo>
                    <a:pt x="560" y="440"/>
                  </a:lnTo>
                  <a:lnTo>
                    <a:pt x="573" y="413"/>
                  </a:lnTo>
                  <a:lnTo>
                    <a:pt x="586" y="400"/>
                  </a:lnTo>
                  <a:lnTo>
                    <a:pt x="586" y="373"/>
                  </a:lnTo>
                  <a:lnTo>
                    <a:pt x="600" y="346"/>
                  </a:lnTo>
                  <a:lnTo>
                    <a:pt x="600" y="320"/>
                  </a:lnTo>
                  <a:lnTo>
                    <a:pt x="600" y="306"/>
                  </a:lnTo>
                  <a:lnTo>
                    <a:pt x="600" y="280"/>
                  </a:lnTo>
                  <a:lnTo>
                    <a:pt x="600" y="253"/>
                  </a:lnTo>
                  <a:lnTo>
                    <a:pt x="586" y="226"/>
                  </a:lnTo>
                  <a:lnTo>
                    <a:pt x="586" y="200"/>
                  </a:lnTo>
                  <a:lnTo>
                    <a:pt x="573" y="186"/>
                  </a:lnTo>
                  <a:lnTo>
                    <a:pt x="560" y="160"/>
                  </a:lnTo>
                  <a:lnTo>
                    <a:pt x="560" y="146"/>
                  </a:lnTo>
                  <a:lnTo>
                    <a:pt x="546" y="120"/>
                  </a:lnTo>
                  <a:lnTo>
                    <a:pt x="533" y="106"/>
                  </a:lnTo>
                  <a:lnTo>
                    <a:pt x="506" y="93"/>
                  </a:lnTo>
                  <a:lnTo>
                    <a:pt x="493" y="66"/>
                  </a:lnTo>
                  <a:lnTo>
                    <a:pt x="480" y="53"/>
                  </a:lnTo>
                  <a:lnTo>
                    <a:pt x="453" y="40"/>
                  </a:lnTo>
                  <a:lnTo>
                    <a:pt x="440" y="40"/>
                  </a:lnTo>
                  <a:lnTo>
                    <a:pt x="413" y="26"/>
                  </a:lnTo>
                  <a:lnTo>
                    <a:pt x="400" y="13"/>
                  </a:lnTo>
                  <a:lnTo>
                    <a:pt x="373" y="13"/>
                  </a:lnTo>
                  <a:lnTo>
                    <a:pt x="346" y="0"/>
                  </a:lnTo>
                  <a:lnTo>
                    <a:pt x="320" y="0"/>
                  </a:lnTo>
                  <a:lnTo>
                    <a:pt x="306" y="0"/>
                  </a:lnTo>
                  <a:close/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987" name="Freeform 3"/>
            <p:cNvSpPr>
              <a:spLocks noChangeArrowheads="1"/>
            </p:cNvSpPr>
            <p:nvPr/>
          </p:nvSpPr>
          <p:spPr bwMode="auto">
            <a:xfrm>
              <a:off x="4559297" y="2952744"/>
              <a:ext cx="304800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0"/>
                </a:cxn>
                <a:cxn ang="0">
                  <a:pos x="480" y="1680"/>
                </a:cxn>
              </a:cxnLst>
              <a:rect l="0" t="0" r="r" b="b"/>
              <a:pathLst>
                <a:path w="480" h="1680">
                  <a:moveTo>
                    <a:pt x="0" y="0"/>
                  </a:moveTo>
                  <a:lnTo>
                    <a:pt x="0" y="960"/>
                  </a:lnTo>
                  <a:lnTo>
                    <a:pt x="480" y="168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988" name="Freeform 4"/>
            <p:cNvSpPr>
              <a:spLocks noChangeArrowheads="1"/>
            </p:cNvSpPr>
            <p:nvPr/>
          </p:nvSpPr>
          <p:spPr bwMode="auto">
            <a:xfrm>
              <a:off x="4143372" y="3105144"/>
              <a:ext cx="83820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20" y="0"/>
                </a:cxn>
              </a:cxnLst>
              <a:rect l="0" t="0" r="r" b="b"/>
              <a:pathLst>
                <a:path w="1320">
                  <a:moveTo>
                    <a:pt x="0" y="0"/>
                  </a:moveTo>
                  <a:lnTo>
                    <a:pt x="1320" y="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989" name="Freeform 5"/>
            <p:cNvSpPr>
              <a:spLocks noChangeArrowheads="1"/>
            </p:cNvSpPr>
            <p:nvPr/>
          </p:nvSpPr>
          <p:spPr bwMode="auto">
            <a:xfrm>
              <a:off x="4254497" y="3562344"/>
              <a:ext cx="304800" cy="457200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0" y="720"/>
                </a:cxn>
              </a:cxnLst>
              <a:rect l="0" t="0" r="r" b="b"/>
              <a:pathLst>
                <a:path w="480" h="720">
                  <a:moveTo>
                    <a:pt x="480" y="0"/>
                  </a:moveTo>
                  <a:lnTo>
                    <a:pt x="0" y="72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8" name="7 Rectángulo"/>
          <p:cNvSpPr/>
          <p:nvPr/>
        </p:nvSpPr>
        <p:spPr>
          <a:xfrm>
            <a:off x="928662" y="2526565"/>
            <a:ext cx="2000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600" b="1" baseline="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es-ES" sz="1600" b="1" baseline="0" dirty="0" smtClean="0">
              <a:latin typeface="Arial Narrow" pitchFamily="34" charset="0"/>
            </a:endParaRPr>
          </a:p>
          <a:p>
            <a:pPr marR="0" algn="ctr"/>
            <a:r>
              <a:rPr lang="es-ES" sz="1600" b="1" baseline="0" dirty="0" smtClean="0">
                <a:latin typeface="Arial Narrow" pitchFamily="34" charset="0"/>
              </a:rPr>
              <a:t>Red telefónica </a:t>
            </a:r>
            <a:endParaRPr lang="es-ES" sz="1600" b="1" dirty="0">
              <a:latin typeface="Arial Narrow" pitchFamily="34" charset="0"/>
            </a:endParaRPr>
          </a:p>
        </p:txBody>
      </p:sp>
      <p:sp>
        <p:nvSpPr>
          <p:cNvPr id="41990" name="Freeform 6"/>
          <p:cNvSpPr>
            <a:spLocks noChangeArrowheads="1"/>
          </p:cNvSpPr>
          <p:nvPr/>
        </p:nvSpPr>
        <p:spPr bwMode="auto">
          <a:xfrm>
            <a:off x="3643306" y="1202585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3786182" y="1169243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>
                <a:latin typeface="Arial Narrow" pitchFamily="34" charset="0"/>
              </a:rPr>
              <a:t>Realizar llamada </a:t>
            </a:r>
            <a:r>
              <a:rPr lang="es-ES" sz="1200" dirty="0" smtClean="0">
                <a:latin typeface="Arial Narrow" pitchFamily="34" charset="0"/>
              </a:rPr>
              <a:t>telefónica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" name="Freeform 6"/>
          <p:cNvSpPr>
            <a:spLocks noChangeArrowheads="1"/>
          </p:cNvSpPr>
          <p:nvPr/>
        </p:nvSpPr>
        <p:spPr bwMode="auto">
          <a:xfrm>
            <a:off x="5429256" y="2247896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Freeform 6"/>
          <p:cNvSpPr>
            <a:spLocks noChangeArrowheads="1"/>
          </p:cNvSpPr>
          <p:nvPr/>
        </p:nvSpPr>
        <p:spPr bwMode="auto">
          <a:xfrm>
            <a:off x="3143240" y="3098069"/>
            <a:ext cx="3143272" cy="642942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3" name="Freeform 6"/>
          <p:cNvSpPr>
            <a:spLocks noChangeArrowheads="1"/>
          </p:cNvSpPr>
          <p:nvPr/>
        </p:nvSpPr>
        <p:spPr bwMode="auto">
          <a:xfrm>
            <a:off x="5572132" y="4000504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5500694" y="5312647"/>
            <a:ext cx="2857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baseline="0" dirty="0" smtClean="0">
              <a:solidFill>
                <a:srgbClr val="000000"/>
              </a:solidFill>
              <a:latin typeface="Arial Unicode MS"/>
            </a:endParaRPr>
          </a:p>
          <a:p>
            <a:r>
              <a:rPr lang="es-ES" baseline="0" dirty="0" smtClean="0">
                <a:latin typeface="Arial Unicode MS"/>
              </a:rPr>
              <a:t>Teléfono móvil</a:t>
            </a:r>
          </a:p>
        </p:txBody>
      </p:sp>
      <p:sp>
        <p:nvSpPr>
          <p:cNvPr id="15" name="Freeform 6"/>
          <p:cNvSpPr>
            <a:spLocks noChangeArrowheads="1"/>
          </p:cNvSpPr>
          <p:nvPr/>
        </p:nvSpPr>
        <p:spPr bwMode="auto">
          <a:xfrm>
            <a:off x="3428992" y="4598267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s-ES" dirty="0"/>
          </a:p>
        </p:txBody>
      </p:sp>
      <p:sp>
        <p:nvSpPr>
          <p:cNvPr id="16" name="15 Rectángulo"/>
          <p:cNvSpPr/>
          <p:nvPr/>
        </p:nvSpPr>
        <p:spPr>
          <a:xfrm>
            <a:off x="4214810" y="4636668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/>
          </a:p>
          <a:p>
            <a:r>
              <a:rPr lang="es-ES" sz="1200" dirty="0" smtClean="0">
                <a:latin typeface="Arial Narrow" pitchFamily="34" charset="0"/>
              </a:rPr>
              <a:t>Usar </a:t>
            </a:r>
            <a:r>
              <a:rPr lang="es-ES" sz="1200" dirty="0">
                <a:latin typeface="Arial Narrow" pitchFamily="34" charset="0"/>
              </a:rPr>
              <a:t>agenda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3500430" y="3098069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 smtClean="0">
                <a:latin typeface="Arial Narrow" pitchFamily="34" charset="0"/>
              </a:rPr>
              <a:t>Recibir </a:t>
            </a:r>
            <a:r>
              <a:rPr lang="es-ES" sz="1200" dirty="0">
                <a:latin typeface="Arial Narrow" pitchFamily="34" charset="0"/>
              </a:rPr>
              <a:t>llamada </a:t>
            </a:r>
            <a:r>
              <a:rPr lang="es-ES" sz="1200" dirty="0" smtClean="0">
                <a:latin typeface="Arial Narrow" pitchFamily="34" charset="0"/>
              </a:rPr>
              <a:t>telefónica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6000760" y="4000504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 smtClean="0">
                <a:latin typeface="Arial Narrow" pitchFamily="34" charset="0"/>
              </a:rPr>
              <a:t>Recibir </a:t>
            </a:r>
            <a:r>
              <a:rPr lang="es-ES" sz="1200" dirty="0">
                <a:latin typeface="Arial Narrow" pitchFamily="34" charset="0"/>
              </a:rPr>
              <a:t>llamada </a:t>
            </a:r>
            <a:r>
              <a:rPr lang="es-ES" sz="1200" dirty="0" smtClean="0">
                <a:latin typeface="Arial Narrow" pitchFamily="34" charset="0"/>
              </a:rPr>
              <a:t>adicional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5715008" y="2214859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>
                <a:latin typeface="Arial Narrow" pitchFamily="34" charset="0"/>
              </a:rPr>
              <a:t>Realizar llamada </a:t>
            </a:r>
            <a:r>
              <a:rPr lang="es-ES" sz="1200" dirty="0" smtClean="0">
                <a:latin typeface="Arial Narrow" pitchFamily="34" charset="0"/>
              </a:rPr>
              <a:t>confidencial</a:t>
            </a:r>
            <a:endParaRPr lang="es-ES" sz="1200" dirty="0">
              <a:latin typeface="Arial Narrow" pitchFamily="34" charset="0"/>
            </a:endParaRPr>
          </a:p>
        </p:txBody>
      </p:sp>
      <p:cxnSp>
        <p:nvCxnSpPr>
          <p:cNvPr id="24" name="23 Conector recto de flecha"/>
          <p:cNvCxnSpPr/>
          <p:nvPr/>
        </p:nvCxnSpPr>
        <p:spPr>
          <a:xfrm rot="10800000">
            <a:off x="6572264" y="1669309"/>
            <a:ext cx="642942" cy="500066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10800000">
            <a:off x="6072198" y="3455259"/>
            <a:ext cx="642942" cy="500066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7000892" y="1526433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/>
              <a:t>&lt;&lt;</a:t>
            </a:r>
            <a:r>
              <a:rPr lang="es-ES" sz="1100" b="1" dirty="0" err="1" smtClean="0"/>
              <a:t>extend</a:t>
            </a:r>
            <a:r>
              <a:rPr lang="es-ES" sz="1100" b="1" dirty="0" smtClean="0"/>
              <a:t>&gt;&gt;</a:t>
            </a:r>
            <a:endParaRPr lang="es-ES" sz="1100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6500826" y="3479401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/>
              <a:t>&lt;&lt;</a:t>
            </a:r>
            <a:r>
              <a:rPr lang="es-ES" sz="1100" b="1" dirty="0" err="1" smtClean="0"/>
              <a:t>extend</a:t>
            </a:r>
            <a:r>
              <a:rPr lang="es-ES" sz="1100" b="1" dirty="0" smtClean="0"/>
              <a:t>&gt;&gt;</a:t>
            </a:r>
            <a:endParaRPr lang="es-ES" sz="1100" b="1" dirty="0"/>
          </a:p>
        </p:txBody>
      </p:sp>
      <p:grpSp>
        <p:nvGrpSpPr>
          <p:cNvPr id="29" name="28 Grupo"/>
          <p:cNvGrpSpPr/>
          <p:nvPr/>
        </p:nvGrpSpPr>
        <p:grpSpPr>
          <a:xfrm>
            <a:off x="1571604" y="4241077"/>
            <a:ext cx="776294" cy="1087220"/>
            <a:chOff x="4143372" y="2571744"/>
            <a:chExt cx="838200" cy="1447800"/>
          </a:xfrm>
        </p:grpSpPr>
        <p:sp>
          <p:nvSpPr>
            <p:cNvPr id="30" name="Freeform 2"/>
            <p:cNvSpPr>
              <a:spLocks noChangeArrowheads="1"/>
            </p:cNvSpPr>
            <p:nvPr/>
          </p:nvSpPr>
          <p:spPr bwMode="auto">
            <a:xfrm>
              <a:off x="4371972" y="2571744"/>
              <a:ext cx="381000" cy="381000"/>
            </a:xfrm>
            <a:custGeom>
              <a:avLst/>
              <a:gdLst/>
              <a:ahLst/>
              <a:cxnLst>
                <a:cxn ang="0">
                  <a:pos x="280" y="0"/>
                </a:cxn>
                <a:cxn ang="0">
                  <a:pos x="226" y="13"/>
                </a:cxn>
                <a:cxn ang="0">
                  <a:pos x="186" y="26"/>
                </a:cxn>
                <a:cxn ang="0">
                  <a:pos x="146" y="40"/>
                </a:cxn>
                <a:cxn ang="0">
                  <a:pos x="106" y="66"/>
                </a:cxn>
                <a:cxn ang="0">
                  <a:pos x="66" y="106"/>
                </a:cxn>
                <a:cxn ang="0">
                  <a:pos x="40" y="146"/>
                </a:cxn>
                <a:cxn ang="0">
                  <a:pos x="26" y="186"/>
                </a:cxn>
                <a:cxn ang="0">
                  <a:pos x="13" y="226"/>
                </a:cxn>
                <a:cxn ang="0">
                  <a:pos x="0" y="280"/>
                </a:cxn>
                <a:cxn ang="0">
                  <a:pos x="0" y="320"/>
                </a:cxn>
                <a:cxn ang="0">
                  <a:pos x="13" y="373"/>
                </a:cxn>
                <a:cxn ang="0">
                  <a:pos x="26" y="413"/>
                </a:cxn>
                <a:cxn ang="0">
                  <a:pos x="40" y="453"/>
                </a:cxn>
                <a:cxn ang="0">
                  <a:pos x="66" y="493"/>
                </a:cxn>
                <a:cxn ang="0">
                  <a:pos x="106" y="533"/>
                </a:cxn>
                <a:cxn ang="0">
                  <a:pos x="146" y="560"/>
                </a:cxn>
                <a:cxn ang="0">
                  <a:pos x="186" y="573"/>
                </a:cxn>
                <a:cxn ang="0">
                  <a:pos x="226" y="586"/>
                </a:cxn>
                <a:cxn ang="0">
                  <a:pos x="280" y="600"/>
                </a:cxn>
                <a:cxn ang="0">
                  <a:pos x="320" y="600"/>
                </a:cxn>
                <a:cxn ang="0">
                  <a:pos x="373" y="586"/>
                </a:cxn>
                <a:cxn ang="0">
                  <a:pos x="413" y="573"/>
                </a:cxn>
                <a:cxn ang="0">
                  <a:pos x="453" y="560"/>
                </a:cxn>
                <a:cxn ang="0">
                  <a:pos x="493" y="533"/>
                </a:cxn>
                <a:cxn ang="0">
                  <a:pos x="533" y="493"/>
                </a:cxn>
                <a:cxn ang="0">
                  <a:pos x="560" y="453"/>
                </a:cxn>
                <a:cxn ang="0">
                  <a:pos x="573" y="413"/>
                </a:cxn>
                <a:cxn ang="0">
                  <a:pos x="586" y="373"/>
                </a:cxn>
                <a:cxn ang="0">
                  <a:pos x="600" y="320"/>
                </a:cxn>
                <a:cxn ang="0">
                  <a:pos x="600" y="280"/>
                </a:cxn>
                <a:cxn ang="0">
                  <a:pos x="586" y="226"/>
                </a:cxn>
                <a:cxn ang="0">
                  <a:pos x="573" y="186"/>
                </a:cxn>
                <a:cxn ang="0">
                  <a:pos x="560" y="146"/>
                </a:cxn>
                <a:cxn ang="0">
                  <a:pos x="533" y="106"/>
                </a:cxn>
                <a:cxn ang="0">
                  <a:pos x="493" y="66"/>
                </a:cxn>
                <a:cxn ang="0">
                  <a:pos x="453" y="40"/>
                </a:cxn>
                <a:cxn ang="0">
                  <a:pos x="413" y="26"/>
                </a:cxn>
                <a:cxn ang="0">
                  <a:pos x="373" y="13"/>
                </a:cxn>
                <a:cxn ang="0">
                  <a:pos x="320" y="0"/>
                </a:cxn>
              </a:cxnLst>
              <a:rect l="0" t="0" r="r" b="b"/>
              <a:pathLst>
                <a:path w="600" h="600">
                  <a:moveTo>
                    <a:pt x="306" y="0"/>
                  </a:moveTo>
                  <a:lnTo>
                    <a:pt x="280" y="0"/>
                  </a:lnTo>
                  <a:lnTo>
                    <a:pt x="253" y="0"/>
                  </a:lnTo>
                  <a:lnTo>
                    <a:pt x="226" y="13"/>
                  </a:lnTo>
                  <a:lnTo>
                    <a:pt x="200" y="13"/>
                  </a:lnTo>
                  <a:lnTo>
                    <a:pt x="186" y="26"/>
                  </a:lnTo>
                  <a:lnTo>
                    <a:pt x="160" y="40"/>
                  </a:lnTo>
                  <a:lnTo>
                    <a:pt x="146" y="40"/>
                  </a:lnTo>
                  <a:lnTo>
                    <a:pt x="120" y="53"/>
                  </a:lnTo>
                  <a:lnTo>
                    <a:pt x="106" y="66"/>
                  </a:lnTo>
                  <a:lnTo>
                    <a:pt x="93" y="93"/>
                  </a:lnTo>
                  <a:lnTo>
                    <a:pt x="66" y="106"/>
                  </a:lnTo>
                  <a:lnTo>
                    <a:pt x="53" y="120"/>
                  </a:lnTo>
                  <a:lnTo>
                    <a:pt x="40" y="146"/>
                  </a:lnTo>
                  <a:lnTo>
                    <a:pt x="40" y="160"/>
                  </a:lnTo>
                  <a:lnTo>
                    <a:pt x="26" y="186"/>
                  </a:lnTo>
                  <a:lnTo>
                    <a:pt x="13" y="200"/>
                  </a:lnTo>
                  <a:lnTo>
                    <a:pt x="13" y="226"/>
                  </a:lnTo>
                  <a:lnTo>
                    <a:pt x="0" y="253"/>
                  </a:lnTo>
                  <a:lnTo>
                    <a:pt x="0" y="280"/>
                  </a:lnTo>
                  <a:lnTo>
                    <a:pt x="0" y="306"/>
                  </a:lnTo>
                  <a:lnTo>
                    <a:pt x="0" y="320"/>
                  </a:lnTo>
                  <a:lnTo>
                    <a:pt x="0" y="346"/>
                  </a:lnTo>
                  <a:lnTo>
                    <a:pt x="13" y="373"/>
                  </a:lnTo>
                  <a:lnTo>
                    <a:pt x="13" y="400"/>
                  </a:lnTo>
                  <a:lnTo>
                    <a:pt x="26" y="413"/>
                  </a:lnTo>
                  <a:lnTo>
                    <a:pt x="40" y="440"/>
                  </a:lnTo>
                  <a:lnTo>
                    <a:pt x="40" y="453"/>
                  </a:lnTo>
                  <a:lnTo>
                    <a:pt x="53" y="480"/>
                  </a:lnTo>
                  <a:lnTo>
                    <a:pt x="66" y="493"/>
                  </a:lnTo>
                  <a:lnTo>
                    <a:pt x="93" y="506"/>
                  </a:lnTo>
                  <a:lnTo>
                    <a:pt x="106" y="533"/>
                  </a:lnTo>
                  <a:lnTo>
                    <a:pt x="120" y="546"/>
                  </a:lnTo>
                  <a:lnTo>
                    <a:pt x="146" y="560"/>
                  </a:lnTo>
                  <a:lnTo>
                    <a:pt x="160" y="560"/>
                  </a:lnTo>
                  <a:lnTo>
                    <a:pt x="186" y="573"/>
                  </a:lnTo>
                  <a:lnTo>
                    <a:pt x="200" y="586"/>
                  </a:lnTo>
                  <a:lnTo>
                    <a:pt x="226" y="586"/>
                  </a:lnTo>
                  <a:lnTo>
                    <a:pt x="253" y="600"/>
                  </a:lnTo>
                  <a:lnTo>
                    <a:pt x="280" y="600"/>
                  </a:lnTo>
                  <a:lnTo>
                    <a:pt x="306" y="600"/>
                  </a:lnTo>
                  <a:lnTo>
                    <a:pt x="320" y="600"/>
                  </a:lnTo>
                  <a:lnTo>
                    <a:pt x="346" y="600"/>
                  </a:lnTo>
                  <a:lnTo>
                    <a:pt x="373" y="586"/>
                  </a:lnTo>
                  <a:lnTo>
                    <a:pt x="400" y="586"/>
                  </a:lnTo>
                  <a:lnTo>
                    <a:pt x="413" y="573"/>
                  </a:lnTo>
                  <a:lnTo>
                    <a:pt x="440" y="560"/>
                  </a:lnTo>
                  <a:lnTo>
                    <a:pt x="453" y="560"/>
                  </a:lnTo>
                  <a:lnTo>
                    <a:pt x="480" y="546"/>
                  </a:lnTo>
                  <a:lnTo>
                    <a:pt x="493" y="533"/>
                  </a:lnTo>
                  <a:lnTo>
                    <a:pt x="506" y="506"/>
                  </a:lnTo>
                  <a:lnTo>
                    <a:pt x="533" y="493"/>
                  </a:lnTo>
                  <a:lnTo>
                    <a:pt x="546" y="480"/>
                  </a:lnTo>
                  <a:lnTo>
                    <a:pt x="560" y="453"/>
                  </a:lnTo>
                  <a:lnTo>
                    <a:pt x="560" y="440"/>
                  </a:lnTo>
                  <a:lnTo>
                    <a:pt x="573" y="413"/>
                  </a:lnTo>
                  <a:lnTo>
                    <a:pt x="586" y="400"/>
                  </a:lnTo>
                  <a:lnTo>
                    <a:pt x="586" y="373"/>
                  </a:lnTo>
                  <a:lnTo>
                    <a:pt x="600" y="346"/>
                  </a:lnTo>
                  <a:lnTo>
                    <a:pt x="600" y="320"/>
                  </a:lnTo>
                  <a:lnTo>
                    <a:pt x="600" y="306"/>
                  </a:lnTo>
                  <a:lnTo>
                    <a:pt x="600" y="280"/>
                  </a:lnTo>
                  <a:lnTo>
                    <a:pt x="600" y="253"/>
                  </a:lnTo>
                  <a:lnTo>
                    <a:pt x="586" y="226"/>
                  </a:lnTo>
                  <a:lnTo>
                    <a:pt x="586" y="200"/>
                  </a:lnTo>
                  <a:lnTo>
                    <a:pt x="573" y="186"/>
                  </a:lnTo>
                  <a:lnTo>
                    <a:pt x="560" y="160"/>
                  </a:lnTo>
                  <a:lnTo>
                    <a:pt x="560" y="146"/>
                  </a:lnTo>
                  <a:lnTo>
                    <a:pt x="546" y="120"/>
                  </a:lnTo>
                  <a:lnTo>
                    <a:pt x="533" y="106"/>
                  </a:lnTo>
                  <a:lnTo>
                    <a:pt x="506" y="93"/>
                  </a:lnTo>
                  <a:lnTo>
                    <a:pt x="493" y="66"/>
                  </a:lnTo>
                  <a:lnTo>
                    <a:pt x="480" y="53"/>
                  </a:lnTo>
                  <a:lnTo>
                    <a:pt x="453" y="40"/>
                  </a:lnTo>
                  <a:lnTo>
                    <a:pt x="440" y="40"/>
                  </a:lnTo>
                  <a:lnTo>
                    <a:pt x="413" y="26"/>
                  </a:lnTo>
                  <a:lnTo>
                    <a:pt x="400" y="13"/>
                  </a:lnTo>
                  <a:lnTo>
                    <a:pt x="373" y="13"/>
                  </a:lnTo>
                  <a:lnTo>
                    <a:pt x="346" y="0"/>
                  </a:lnTo>
                  <a:lnTo>
                    <a:pt x="320" y="0"/>
                  </a:lnTo>
                  <a:lnTo>
                    <a:pt x="306" y="0"/>
                  </a:lnTo>
                  <a:close/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Freeform 3"/>
            <p:cNvSpPr>
              <a:spLocks noChangeArrowheads="1"/>
            </p:cNvSpPr>
            <p:nvPr/>
          </p:nvSpPr>
          <p:spPr bwMode="auto">
            <a:xfrm>
              <a:off x="4559297" y="2952744"/>
              <a:ext cx="304800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0"/>
                </a:cxn>
                <a:cxn ang="0">
                  <a:pos x="480" y="1680"/>
                </a:cxn>
              </a:cxnLst>
              <a:rect l="0" t="0" r="r" b="b"/>
              <a:pathLst>
                <a:path w="480" h="1680">
                  <a:moveTo>
                    <a:pt x="0" y="0"/>
                  </a:moveTo>
                  <a:lnTo>
                    <a:pt x="0" y="960"/>
                  </a:lnTo>
                  <a:lnTo>
                    <a:pt x="480" y="168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Freeform 4"/>
            <p:cNvSpPr>
              <a:spLocks noChangeArrowheads="1"/>
            </p:cNvSpPr>
            <p:nvPr/>
          </p:nvSpPr>
          <p:spPr bwMode="auto">
            <a:xfrm>
              <a:off x="4143372" y="3105144"/>
              <a:ext cx="83820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20" y="0"/>
                </a:cxn>
              </a:cxnLst>
              <a:rect l="0" t="0" r="r" b="b"/>
              <a:pathLst>
                <a:path w="1320">
                  <a:moveTo>
                    <a:pt x="0" y="0"/>
                  </a:moveTo>
                  <a:lnTo>
                    <a:pt x="1320" y="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Freeform 5"/>
            <p:cNvSpPr>
              <a:spLocks noChangeArrowheads="1"/>
            </p:cNvSpPr>
            <p:nvPr/>
          </p:nvSpPr>
          <p:spPr bwMode="auto">
            <a:xfrm>
              <a:off x="4254497" y="3562344"/>
              <a:ext cx="304800" cy="457200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0" y="720"/>
                </a:cxn>
              </a:cxnLst>
              <a:rect l="0" t="0" r="r" b="b"/>
              <a:pathLst>
                <a:path w="480" h="720">
                  <a:moveTo>
                    <a:pt x="480" y="0"/>
                  </a:moveTo>
                  <a:lnTo>
                    <a:pt x="0" y="72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34" name="33 Rectángulo"/>
          <p:cNvSpPr/>
          <p:nvPr/>
        </p:nvSpPr>
        <p:spPr>
          <a:xfrm>
            <a:off x="1071538" y="5312647"/>
            <a:ext cx="18525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600" b="1" baseline="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es-ES" sz="1600" b="1" baseline="0" dirty="0" smtClean="0">
              <a:latin typeface="Arial Narrow" pitchFamily="34" charset="0"/>
            </a:endParaRPr>
          </a:p>
          <a:p>
            <a:pPr marR="0" algn="ctr"/>
            <a:r>
              <a:rPr lang="es-ES" sz="1600" b="1" baseline="0" dirty="0" smtClean="0">
                <a:latin typeface="Arial Narrow" pitchFamily="34" charset="0"/>
              </a:rPr>
              <a:t>Usuario</a:t>
            </a:r>
            <a:endParaRPr lang="es-ES" sz="1600" b="1" dirty="0">
              <a:latin typeface="Arial Narrow" pitchFamily="34" charset="0"/>
            </a:endParaRPr>
          </a:p>
        </p:txBody>
      </p:sp>
      <p:cxnSp>
        <p:nvCxnSpPr>
          <p:cNvPr id="36" name="35 Conector recto"/>
          <p:cNvCxnSpPr/>
          <p:nvPr/>
        </p:nvCxnSpPr>
        <p:spPr>
          <a:xfrm flipV="1">
            <a:off x="2071670" y="1740747"/>
            <a:ext cx="1785950" cy="64294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143108" y="2598003"/>
            <a:ext cx="1214446" cy="64294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 flipH="1" flipV="1">
            <a:off x="2321703" y="3633854"/>
            <a:ext cx="1285884" cy="121444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rot="5400000" flipH="1" flipV="1">
            <a:off x="1714480" y="2312251"/>
            <a:ext cx="3143272" cy="200026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 flipV="1">
            <a:off x="2357422" y="4955457"/>
            <a:ext cx="1071570" cy="71438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i="1" dirty="0" smtClean="0"/>
              <a:t> Éxito de los casos de uso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3421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>
                <a:latin typeface="Arial Narrow" pitchFamily="34" charset="0"/>
                <a:cs typeface="Arial" pitchFamily="34" charset="0"/>
              </a:rPr>
              <a:t>Concebidos por I. </a:t>
            </a:r>
            <a:r>
              <a:rPr lang="pt-BR" dirty="0" err="1" smtClean="0">
                <a:latin typeface="Arial Narrow" pitchFamily="34" charset="0"/>
                <a:cs typeface="Arial" pitchFamily="34" charset="0"/>
              </a:rPr>
              <a:t>Jacobson-Objectory</a:t>
            </a:r>
            <a:r>
              <a:rPr lang="pt-BR" dirty="0" smtClean="0">
                <a:latin typeface="Arial Narrow" pitchFamily="34" charset="0"/>
                <a:cs typeface="Arial" pitchFamily="34" charset="0"/>
              </a:rPr>
              <a:t>/OOSE (</a:t>
            </a:r>
            <a:r>
              <a:rPr lang="pt-BR" dirty="0" err="1" smtClean="0">
                <a:latin typeface="Arial Narrow" pitchFamily="34" charset="0"/>
                <a:cs typeface="Arial" pitchFamily="34" charset="0"/>
              </a:rPr>
              <a:t>Jacobsonetal</a:t>
            </a:r>
            <a:r>
              <a:rPr lang="pt-BR" dirty="0" smtClean="0">
                <a:latin typeface="Arial Narrow" pitchFamily="34" charset="0"/>
                <a:cs typeface="Arial" pitchFamily="34" charset="0"/>
              </a:rPr>
              <a:t>. 92)</a:t>
            </a:r>
          </a:p>
          <a:p>
            <a:r>
              <a:rPr lang="es-ES" dirty="0" smtClean="0">
                <a:latin typeface="Arial Narrow" pitchFamily="34" charset="0"/>
                <a:cs typeface="Arial" pitchFamily="34" charset="0"/>
              </a:rPr>
              <a:t>Se han convertido en una de las principales técnicas de especificación de requisitos.</a:t>
            </a:r>
          </a:p>
          <a:p>
            <a:r>
              <a:rPr lang="es-ES" dirty="0" smtClean="0">
                <a:latin typeface="Arial Narrow" pitchFamily="34" charset="0"/>
                <a:cs typeface="Arial" pitchFamily="34" charset="0"/>
              </a:rPr>
              <a:t>Presentes en casi cualquier nuevo método de desarrollo de software.</a:t>
            </a:r>
          </a:p>
          <a:p>
            <a:r>
              <a:rPr lang="es-ES" dirty="0" smtClean="0">
                <a:latin typeface="Arial Narrow" pitchFamily="34" charset="0"/>
                <a:cs typeface="Arial" pitchFamily="34" charset="0"/>
              </a:rPr>
              <a:t>Incluidos en UML y Métrica 3.</a:t>
            </a:r>
          </a:p>
          <a:p>
            <a:endParaRPr lang="es-ES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1027" name="Picture 3" descr="C:\Documents and Settings\COTECNOVA\Mis documentos\Mis imágenes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000504"/>
            <a:ext cx="1847055" cy="1819279"/>
          </a:xfrm>
          <a:prstGeom prst="rect">
            <a:avLst/>
          </a:prstGeom>
          <a:noFill/>
        </p:spPr>
      </p:pic>
      <p:pic>
        <p:nvPicPr>
          <p:cNvPr id="1028" name="Picture 4" descr="C:\Documents and Settings\COTECNOVA\Mis documentos\Mis imágenes\sof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214553"/>
            <a:ext cx="1447801" cy="1056789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071942"/>
            <a:ext cx="10477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1785926"/>
            <a:ext cx="18427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Elementos de los diagramas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es-ES" dirty="0" smtClean="0"/>
              <a:t>ACTOR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356130" cy="762000"/>
          </a:xfrm>
        </p:spPr>
        <p:txBody>
          <a:bodyPr/>
          <a:lstStyle/>
          <a:p>
            <a:r>
              <a:rPr lang="es-ES" dirty="0" smtClean="0"/>
              <a:t>CASOS DE USO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sz="1800" dirty="0" smtClean="0">
                <a:solidFill>
                  <a:prstClr val="black"/>
                </a:solidFill>
                <a:latin typeface="Arial Narrow" pitchFamily="34" charset="0"/>
              </a:rPr>
              <a:t>Roles que juegan los usuarios con respecto al sistema.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284693" cy="39417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es-ES" sz="1800" dirty="0" smtClean="0">
                <a:solidFill>
                  <a:srgbClr val="000000"/>
                </a:solidFill>
                <a:latin typeface="Arial Narrow" pitchFamily="34" charset="0"/>
                <a:ea typeface="Times New Roman"/>
                <a:cs typeface="Times New Roman"/>
              </a:rPr>
              <a:t>Interacciones típicas entre </a:t>
            </a:r>
            <a:r>
              <a:rPr lang="es-ES" sz="1800" dirty="0" smtClean="0">
                <a:solidFill>
                  <a:srgbClr val="000000"/>
                </a:solidFill>
                <a:latin typeface="Arial Narrow" pitchFamily="34" charset="0"/>
                <a:ea typeface="Times New Roman"/>
              </a:rPr>
              <a:t>usuarios y el sistema.</a:t>
            </a:r>
            <a:endParaRPr lang="es-ES" sz="1800" dirty="0">
              <a:latin typeface="Arial Narrow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643182"/>
            <a:ext cx="3929090" cy="141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0142" y="2571744"/>
            <a:ext cx="3976700" cy="216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ACTORES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928662" y="1928802"/>
            <a:ext cx="61061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Cómo identificarlos?</a:t>
            </a:r>
            <a:endParaRPr lang="es-ES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214678" y="3071810"/>
            <a:ext cx="40238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Quienes son?</a:t>
            </a:r>
            <a:endParaRPr lang="es-ES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57290" y="4286256"/>
            <a:ext cx="75200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Qué hacen en el sistema</a:t>
            </a:r>
            <a:r>
              <a:rPr lang="es-ES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?</a:t>
            </a:r>
            <a:endParaRPr lang="es-ES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642910" y="4857760"/>
            <a:ext cx="1000132" cy="185738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1028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1030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031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32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6" name="15 Rectángulo"/>
          <p:cNvSpPr/>
          <p:nvPr/>
        </p:nvSpPr>
        <p:spPr>
          <a:xfrm>
            <a:off x="6715140" y="928670"/>
            <a:ext cx="1665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???</a:t>
            </a:r>
            <a:endParaRPr lang="es-E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929222"/>
          </a:xfrm>
        </p:spPr>
        <p:txBody>
          <a:bodyPr>
            <a:normAutofit/>
          </a:bodyPr>
          <a:lstStyle/>
          <a:p>
            <a:endParaRPr lang="es-ES" sz="11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es-ES" sz="1100" dirty="0" smtClean="0">
              <a:latin typeface="Arial Narrow" pitchFamily="34" charset="0"/>
            </a:endParaRPr>
          </a:p>
          <a:p>
            <a:r>
              <a:rPr lang="es-ES" sz="2800" dirty="0" smtClean="0">
                <a:latin typeface="Arial Narrow" pitchFamily="34" charset="0"/>
              </a:rPr>
              <a:t>Inician la ejecución de los casos de uso.</a:t>
            </a:r>
          </a:p>
          <a:p>
            <a:r>
              <a:rPr lang="es-ES" sz="2800" dirty="0" smtClean="0">
                <a:latin typeface="Arial Narrow" pitchFamily="34" charset="0"/>
              </a:rPr>
              <a:t>Un actor puede intercambia activamente la información con el sistema.</a:t>
            </a:r>
          </a:p>
          <a:p>
            <a:r>
              <a:rPr lang="es-ES" sz="2800" dirty="0" smtClean="0">
                <a:latin typeface="Arial Narrow" pitchFamily="34" charset="0"/>
              </a:rPr>
              <a:t>Los actores no son parte del sistema, ellos representan roles que un usuario del sistema puede desempeñar.</a:t>
            </a:r>
          </a:p>
          <a:p>
            <a:r>
              <a:rPr lang="es-ES" sz="2800" dirty="0" smtClean="0">
                <a:latin typeface="Arial Narrow" pitchFamily="34" charset="0"/>
              </a:rPr>
              <a:t>Un usuario puede jugar más de un rol.</a:t>
            </a:r>
          </a:p>
          <a:p>
            <a:r>
              <a:rPr lang="es-ES" sz="2800" dirty="0" smtClean="0">
                <a:latin typeface="Arial Narrow" pitchFamily="34" charset="0"/>
              </a:rPr>
              <a:t>Un actor puede representar a un humano, una máquina u otro sistema</a:t>
            </a:r>
          </a:p>
          <a:p>
            <a:endParaRPr lang="es-ES" dirty="0">
              <a:latin typeface="Arial Narrow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s-ES" sz="44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Quienes son?</a:t>
            </a:r>
            <a:br>
              <a:rPr lang="es-ES" sz="44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es-ES" dirty="0"/>
          </a:p>
        </p:txBody>
      </p:sp>
      <p:grpSp>
        <p:nvGrpSpPr>
          <p:cNvPr id="5" name="4 Grupo"/>
          <p:cNvGrpSpPr/>
          <p:nvPr/>
        </p:nvGrpSpPr>
        <p:grpSpPr>
          <a:xfrm>
            <a:off x="7358082" y="428604"/>
            <a:ext cx="642942" cy="1071570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isometricOffAxis2Left"/>
            <a:lightRig rig="threePt" dir="t"/>
          </a:scene3d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500034" y="1928802"/>
            <a:ext cx="4071966" cy="44291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785818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Qué hacen en el sistema?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4643438" y="1857364"/>
            <a:ext cx="4038600" cy="4525963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endParaRPr lang="es-ES" dirty="0" smtClean="0">
              <a:latin typeface="Androgyne" pitchFamily="82" charset="0"/>
            </a:endParaRPr>
          </a:p>
          <a:p>
            <a:r>
              <a:rPr lang="es-ES" dirty="0" smtClean="0">
                <a:latin typeface="Arial Black" pitchFamily="34" charset="0"/>
              </a:rPr>
              <a:t>¿Quién está interesado en cierto requisito?</a:t>
            </a:r>
          </a:p>
          <a:p>
            <a:r>
              <a:rPr lang="es-ES" dirty="0" smtClean="0">
                <a:latin typeface="Arial Black" pitchFamily="34" charset="0"/>
              </a:rPr>
              <a:t>¿Dónde en la organización se utilizará el sistema?</a:t>
            </a:r>
          </a:p>
          <a:p>
            <a:r>
              <a:rPr lang="es-ES" dirty="0" smtClean="0">
                <a:latin typeface="Arial Black" pitchFamily="34" charset="0"/>
              </a:rPr>
              <a:t>¿Quién proveerá, utilizará y eliminará esta información del sistema?</a:t>
            </a:r>
          </a:p>
          <a:p>
            <a:r>
              <a:rPr lang="es-ES" dirty="0" smtClean="0">
                <a:latin typeface="Arial Black" pitchFamily="34" charset="0"/>
              </a:rPr>
              <a:t>¿Quién utilizará esta función?</a:t>
            </a:r>
          </a:p>
          <a:p>
            <a:r>
              <a:rPr lang="es-ES" dirty="0" smtClean="0">
                <a:latin typeface="Arial Black" pitchFamily="34" charset="0"/>
              </a:rPr>
              <a:t>¿Quién le dará soporte y mantenimiento al sistema?</a:t>
            </a:r>
          </a:p>
          <a:p>
            <a:r>
              <a:rPr lang="es-ES" dirty="0" smtClean="0">
                <a:latin typeface="Arial Black" pitchFamily="34" charset="0"/>
              </a:rPr>
              <a:t>¿Usa el sistema un recurso externo?</a:t>
            </a:r>
          </a:p>
          <a:p>
            <a:r>
              <a:rPr lang="es-ES" dirty="0" smtClean="0">
                <a:latin typeface="Arial Black" pitchFamily="34" charset="0"/>
              </a:rPr>
              <a:t>¿Qué actores necesita el caso de uso?</a:t>
            </a:r>
          </a:p>
          <a:p>
            <a:r>
              <a:rPr lang="es-ES" dirty="0" smtClean="0">
                <a:latin typeface="Arial Black" pitchFamily="34" charset="0"/>
              </a:rPr>
              <a:t>¿Un actor desempeña varios roles?</a:t>
            </a:r>
            <a:endParaRPr lang="es-ES" dirty="0">
              <a:latin typeface="Arial Black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2050" name="Freeform 2"/>
          <p:cNvSpPr>
            <a:spLocks noChangeArrowheads="1"/>
          </p:cNvSpPr>
          <p:nvPr/>
        </p:nvSpPr>
        <p:spPr bwMode="auto">
          <a:xfrm>
            <a:off x="1857356" y="2928934"/>
            <a:ext cx="1328737" cy="990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560"/>
              </a:cxn>
              <a:cxn ang="0">
                <a:pos x="2106" y="1560"/>
              </a:cxn>
              <a:cxn ang="0">
                <a:pos x="2106" y="0"/>
              </a:cxn>
              <a:cxn ang="0">
                <a:pos x="0" y="0"/>
              </a:cxn>
            </a:cxnLst>
            <a:rect l="0" t="0" r="r" b="b"/>
            <a:pathLst>
              <a:path w="2093" h="1560">
                <a:moveTo>
                  <a:pt x="0" y="0"/>
                </a:moveTo>
                <a:lnTo>
                  <a:pt x="0" y="1560"/>
                </a:lnTo>
                <a:lnTo>
                  <a:pt x="2106" y="1560"/>
                </a:lnTo>
                <a:lnTo>
                  <a:pt x="2106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1" name="Freeform 3"/>
          <p:cNvSpPr>
            <a:spLocks noChangeArrowheads="1"/>
          </p:cNvSpPr>
          <p:nvPr/>
        </p:nvSpPr>
        <p:spPr bwMode="auto">
          <a:xfrm>
            <a:off x="3398818" y="2944809"/>
            <a:ext cx="762000" cy="1254125"/>
          </a:xfrm>
          <a:custGeom>
            <a:avLst/>
            <a:gdLst/>
            <a:ahLst/>
            <a:cxnLst>
              <a:cxn ang="0">
                <a:pos x="986" y="26"/>
              </a:cxn>
              <a:cxn ang="0">
                <a:pos x="1000" y="93"/>
              </a:cxn>
              <a:cxn ang="0">
                <a:pos x="1040" y="146"/>
              </a:cxn>
              <a:cxn ang="0">
                <a:pos x="1000" y="226"/>
              </a:cxn>
              <a:cxn ang="0">
                <a:pos x="973" y="280"/>
              </a:cxn>
              <a:cxn ang="0">
                <a:pos x="946" y="333"/>
              </a:cxn>
              <a:cxn ang="0">
                <a:pos x="973" y="360"/>
              </a:cxn>
              <a:cxn ang="0">
                <a:pos x="1040" y="386"/>
              </a:cxn>
              <a:cxn ang="0">
                <a:pos x="1093" y="426"/>
              </a:cxn>
              <a:cxn ang="0">
                <a:pos x="1120" y="506"/>
              </a:cxn>
              <a:cxn ang="0">
                <a:pos x="1146" y="573"/>
              </a:cxn>
              <a:cxn ang="0">
                <a:pos x="1173" y="733"/>
              </a:cxn>
              <a:cxn ang="0">
                <a:pos x="1200" y="866"/>
              </a:cxn>
              <a:cxn ang="0">
                <a:pos x="1200" y="946"/>
              </a:cxn>
              <a:cxn ang="0">
                <a:pos x="1173" y="1080"/>
              </a:cxn>
              <a:cxn ang="0">
                <a:pos x="1146" y="1120"/>
              </a:cxn>
              <a:cxn ang="0">
                <a:pos x="1093" y="1173"/>
              </a:cxn>
              <a:cxn ang="0">
                <a:pos x="1080" y="1413"/>
              </a:cxn>
              <a:cxn ang="0">
                <a:pos x="1106" y="1720"/>
              </a:cxn>
              <a:cxn ang="0">
                <a:pos x="1106" y="1840"/>
              </a:cxn>
              <a:cxn ang="0">
                <a:pos x="1146" y="1906"/>
              </a:cxn>
              <a:cxn ang="0">
                <a:pos x="1000" y="1960"/>
              </a:cxn>
              <a:cxn ang="0">
                <a:pos x="973" y="1920"/>
              </a:cxn>
              <a:cxn ang="0">
                <a:pos x="946" y="1893"/>
              </a:cxn>
              <a:cxn ang="0">
                <a:pos x="920" y="1640"/>
              </a:cxn>
              <a:cxn ang="0">
                <a:pos x="920" y="1480"/>
              </a:cxn>
              <a:cxn ang="0">
                <a:pos x="880" y="1240"/>
              </a:cxn>
              <a:cxn ang="0">
                <a:pos x="853" y="1520"/>
              </a:cxn>
              <a:cxn ang="0">
                <a:pos x="826" y="1653"/>
              </a:cxn>
              <a:cxn ang="0">
                <a:pos x="800" y="1946"/>
              </a:cxn>
              <a:cxn ang="0">
                <a:pos x="733" y="1986"/>
              </a:cxn>
              <a:cxn ang="0">
                <a:pos x="626" y="1946"/>
              </a:cxn>
              <a:cxn ang="0">
                <a:pos x="626" y="1880"/>
              </a:cxn>
              <a:cxn ang="0">
                <a:pos x="626" y="1840"/>
              </a:cxn>
              <a:cxn ang="0">
                <a:pos x="666" y="1426"/>
              </a:cxn>
              <a:cxn ang="0">
                <a:pos x="666" y="1066"/>
              </a:cxn>
              <a:cxn ang="0">
                <a:pos x="693" y="946"/>
              </a:cxn>
              <a:cxn ang="0">
                <a:pos x="693" y="693"/>
              </a:cxn>
              <a:cxn ang="0">
                <a:pos x="693" y="586"/>
              </a:cxn>
              <a:cxn ang="0">
                <a:pos x="666" y="560"/>
              </a:cxn>
              <a:cxn ang="0">
                <a:pos x="613" y="506"/>
              </a:cxn>
              <a:cxn ang="0">
                <a:pos x="480" y="480"/>
              </a:cxn>
              <a:cxn ang="0">
                <a:pos x="226" y="453"/>
              </a:cxn>
              <a:cxn ang="0">
                <a:pos x="186" y="453"/>
              </a:cxn>
              <a:cxn ang="0">
                <a:pos x="146" y="493"/>
              </a:cxn>
              <a:cxn ang="0">
                <a:pos x="80" y="453"/>
              </a:cxn>
              <a:cxn ang="0">
                <a:pos x="40" y="426"/>
              </a:cxn>
              <a:cxn ang="0">
                <a:pos x="66" y="400"/>
              </a:cxn>
              <a:cxn ang="0">
                <a:pos x="213" y="373"/>
              </a:cxn>
              <a:cxn ang="0">
                <a:pos x="320" y="346"/>
              </a:cxn>
              <a:cxn ang="0">
                <a:pos x="480" y="346"/>
              </a:cxn>
              <a:cxn ang="0">
                <a:pos x="813" y="346"/>
              </a:cxn>
              <a:cxn ang="0">
                <a:pos x="813" y="253"/>
              </a:cxn>
              <a:cxn ang="0">
                <a:pos x="786" y="200"/>
              </a:cxn>
              <a:cxn ang="0">
                <a:pos x="813" y="93"/>
              </a:cxn>
              <a:cxn ang="0">
                <a:pos x="840" y="40"/>
              </a:cxn>
              <a:cxn ang="0">
                <a:pos x="866" y="13"/>
              </a:cxn>
              <a:cxn ang="0">
                <a:pos x="946" y="13"/>
              </a:cxn>
            </a:cxnLst>
            <a:rect l="0" t="0" r="r" b="b"/>
            <a:pathLst>
              <a:path w="1200" h="1974">
                <a:moveTo>
                  <a:pt x="946" y="13"/>
                </a:moveTo>
                <a:lnTo>
                  <a:pt x="973" y="13"/>
                </a:lnTo>
                <a:lnTo>
                  <a:pt x="973" y="26"/>
                </a:lnTo>
                <a:lnTo>
                  <a:pt x="986" y="26"/>
                </a:lnTo>
                <a:lnTo>
                  <a:pt x="986" y="40"/>
                </a:lnTo>
                <a:lnTo>
                  <a:pt x="1000" y="40"/>
                </a:lnTo>
                <a:lnTo>
                  <a:pt x="1000" y="80"/>
                </a:lnTo>
                <a:lnTo>
                  <a:pt x="1000" y="93"/>
                </a:lnTo>
                <a:lnTo>
                  <a:pt x="1000" y="133"/>
                </a:lnTo>
                <a:lnTo>
                  <a:pt x="1026" y="133"/>
                </a:lnTo>
                <a:lnTo>
                  <a:pt x="1026" y="146"/>
                </a:lnTo>
                <a:lnTo>
                  <a:pt x="1040" y="146"/>
                </a:lnTo>
                <a:lnTo>
                  <a:pt x="1040" y="213"/>
                </a:lnTo>
                <a:lnTo>
                  <a:pt x="1026" y="213"/>
                </a:lnTo>
                <a:lnTo>
                  <a:pt x="1026" y="226"/>
                </a:lnTo>
                <a:lnTo>
                  <a:pt x="1000" y="226"/>
                </a:lnTo>
                <a:lnTo>
                  <a:pt x="1000" y="240"/>
                </a:lnTo>
                <a:lnTo>
                  <a:pt x="986" y="253"/>
                </a:lnTo>
                <a:lnTo>
                  <a:pt x="973" y="253"/>
                </a:lnTo>
                <a:lnTo>
                  <a:pt x="973" y="280"/>
                </a:lnTo>
                <a:lnTo>
                  <a:pt x="960" y="280"/>
                </a:lnTo>
                <a:lnTo>
                  <a:pt x="960" y="320"/>
                </a:lnTo>
                <a:lnTo>
                  <a:pt x="946" y="320"/>
                </a:lnTo>
                <a:lnTo>
                  <a:pt x="946" y="333"/>
                </a:lnTo>
                <a:lnTo>
                  <a:pt x="960" y="333"/>
                </a:lnTo>
                <a:lnTo>
                  <a:pt x="960" y="346"/>
                </a:lnTo>
                <a:lnTo>
                  <a:pt x="973" y="346"/>
                </a:lnTo>
                <a:lnTo>
                  <a:pt x="973" y="360"/>
                </a:lnTo>
                <a:lnTo>
                  <a:pt x="1000" y="360"/>
                </a:lnTo>
                <a:lnTo>
                  <a:pt x="1000" y="373"/>
                </a:lnTo>
                <a:lnTo>
                  <a:pt x="1040" y="373"/>
                </a:lnTo>
                <a:lnTo>
                  <a:pt x="1040" y="386"/>
                </a:lnTo>
                <a:lnTo>
                  <a:pt x="1080" y="386"/>
                </a:lnTo>
                <a:lnTo>
                  <a:pt x="1080" y="400"/>
                </a:lnTo>
                <a:lnTo>
                  <a:pt x="1093" y="400"/>
                </a:lnTo>
                <a:lnTo>
                  <a:pt x="1093" y="426"/>
                </a:lnTo>
                <a:lnTo>
                  <a:pt x="1106" y="440"/>
                </a:lnTo>
                <a:lnTo>
                  <a:pt x="1106" y="466"/>
                </a:lnTo>
                <a:lnTo>
                  <a:pt x="1120" y="466"/>
                </a:lnTo>
                <a:lnTo>
                  <a:pt x="1120" y="506"/>
                </a:lnTo>
                <a:lnTo>
                  <a:pt x="1146" y="506"/>
                </a:lnTo>
                <a:lnTo>
                  <a:pt x="1120" y="520"/>
                </a:lnTo>
                <a:lnTo>
                  <a:pt x="1146" y="520"/>
                </a:lnTo>
                <a:lnTo>
                  <a:pt x="1146" y="573"/>
                </a:lnTo>
                <a:lnTo>
                  <a:pt x="1160" y="586"/>
                </a:lnTo>
                <a:lnTo>
                  <a:pt x="1160" y="640"/>
                </a:lnTo>
                <a:lnTo>
                  <a:pt x="1173" y="666"/>
                </a:lnTo>
                <a:lnTo>
                  <a:pt x="1173" y="733"/>
                </a:lnTo>
                <a:lnTo>
                  <a:pt x="1186" y="733"/>
                </a:lnTo>
                <a:lnTo>
                  <a:pt x="1186" y="800"/>
                </a:lnTo>
                <a:lnTo>
                  <a:pt x="1200" y="800"/>
                </a:lnTo>
                <a:lnTo>
                  <a:pt x="1200" y="866"/>
                </a:lnTo>
                <a:lnTo>
                  <a:pt x="1186" y="866"/>
                </a:lnTo>
                <a:lnTo>
                  <a:pt x="1186" y="880"/>
                </a:lnTo>
                <a:lnTo>
                  <a:pt x="1200" y="880"/>
                </a:lnTo>
                <a:lnTo>
                  <a:pt x="1200" y="946"/>
                </a:lnTo>
                <a:lnTo>
                  <a:pt x="1186" y="960"/>
                </a:lnTo>
                <a:lnTo>
                  <a:pt x="1186" y="1053"/>
                </a:lnTo>
                <a:lnTo>
                  <a:pt x="1173" y="1066"/>
                </a:lnTo>
                <a:lnTo>
                  <a:pt x="1173" y="1080"/>
                </a:lnTo>
                <a:lnTo>
                  <a:pt x="1160" y="1080"/>
                </a:lnTo>
                <a:lnTo>
                  <a:pt x="1160" y="1106"/>
                </a:lnTo>
                <a:lnTo>
                  <a:pt x="1146" y="1106"/>
                </a:lnTo>
                <a:lnTo>
                  <a:pt x="1146" y="1120"/>
                </a:lnTo>
                <a:lnTo>
                  <a:pt x="1120" y="1146"/>
                </a:lnTo>
                <a:lnTo>
                  <a:pt x="1093" y="1146"/>
                </a:lnTo>
                <a:lnTo>
                  <a:pt x="1093" y="1120"/>
                </a:lnTo>
                <a:lnTo>
                  <a:pt x="1093" y="1173"/>
                </a:lnTo>
                <a:lnTo>
                  <a:pt x="1080" y="1186"/>
                </a:lnTo>
                <a:lnTo>
                  <a:pt x="1080" y="1413"/>
                </a:lnTo>
                <a:lnTo>
                  <a:pt x="1093" y="1413"/>
                </a:lnTo>
                <a:lnTo>
                  <a:pt x="1080" y="1413"/>
                </a:lnTo>
                <a:lnTo>
                  <a:pt x="1080" y="1520"/>
                </a:lnTo>
                <a:lnTo>
                  <a:pt x="1093" y="1520"/>
                </a:lnTo>
                <a:lnTo>
                  <a:pt x="1093" y="1720"/>
                </a:lnTo>
                <a:lnTo>
                  <a:pt x="1106" y="1720"/>
                </a:lnTo>
                <a:lnTo>
                  <a:pt x="1106" y="1813"/>
                </a:lnTo>
                <a:lnTo>
                  <a:pt x="1120" y="1813"/>
                </a:lnTo>
                <a:lnTo>
                  <a:pt x="1120" y="1840"/>
                </a:lnTo>
                <a:lnTo>
                  <a:pt x="1106" y="1840"/>
                </a:lnTo>
                <a:lnTo>
                  <a:pt x="1106" y="1880"/>
                </a:lnTo>
                <a:lnTo>
                  <a:pt x="1120" y="1880"/>
                </a:lnTo>
                <a:lnTo>
                  <a:pt x="1120" y="1893"/>
                </a:lnTo>
                <a:lnTo>
                  <a:pt x="1146" y="1906"/>
                </a:lnTo>
                <a:lnTo>
                  <a:pt x="1146" y="1946"/>
                </a:lnTo>
                <a:lnTo>
                  <a:pt x="1120" y="1946"/>
                </a:lnTo>
                <a:lnTo>
                  <a:pt x="1120" y="1960"/>
                </a:lnTo>
                <a:lnTo>
                  <a:pt x="1000" y="1960"/>
                </a:lnTo>
                <a:lnTo>
                  <a:pt x="1000" y="1946"/>
                </a:lnTo>
                <a:lnTo>
                  <a:pt x="986" y="1946"/>
                </a:lnTo>
                <a:lnTo>
                  <a:pt x="986" y="1920"/>
                </a:lnTo>
                <a:lnTo>
                  <a:pt x="973" y="1920"/>
                </a:lnTo>
                <a:lnTo>
                  <a:pt x="973" y="1920"/>
                </a:lnTo>
                <a:lnTo>
                  <a:pt x="960" y="1920"/>
                </a:lnTo>
                <a:lnTo>
                  <a:pt x="960" y="1893"/>
                </a:lnTo>
                <a:lnTo>
                  <a:pt x="946" y="1893"/>
                </a:lnTo>
                <a:lnTo>
                  <a:pt x="946" y="1746"/>
                </a:lnTo>
                <a:lnTo>
                  <a:pt x="933" y="1746"/>
                </a:lnTo>
                <a:lnTo>
                  <a:pt x="933" y="1653"/>
                </a:lnTo>
                <a:lnTo>
                  <a:pt x="920" y="1640"/>
                </a:lnTo>
                <a:lnTo>
                  <a:pt x="933" y="1640"/>
                </a:lnTo>
                <a:lnTo>
                  <a:pt x="933" y="1560"/>
                </a:lnTo>
                <a:lnTo>
                  <a:pt x="920" y="1560"/>
                </a:lnTo>
                <a:lnTo>
                  <a:pt x="920" y="1480"/>
                </a:lnTo>
                <a:lnTo>
                  <a:pt x="906" y="1480"/>
                </a:lnTo>
                <a:lnTo>
                  <a:pt x="906" y="1346"/>
                </a:lnTo>
                <a:lnTo>
                  <a:pt x="880" y="1333"/>
                </a:lnTo>
                <a:lnTo>
                  <a:pt x="880" y="1240"/>
                </a:lnTo>
                <a:lnTo>
                  <a:pt x="866" y="1240"/>
                </a:lnTo>
                <a:lnTo>
                  <a:pt x="866" y="1280"/>
                </a:lnTo>
                <a:lnTo>
                  <a:pt x="853" y="1280"/>
                </a:lnTo>
                <a:lnTo>
                  <a:pt x="853" y="1520"/>
                </a:lnTo>
                <a:lnTo>
                  <a:pt x="840" y="1533"/>
                </a:lnTo>
                <a:lnTo>
                  <a:pt x="840" y="1560"/>
                </a:lnTo>
                <a:lnTo>
                  <a:pt x="826" y="1560"/>
                </a:lnTo>
                <a:lnTo>
                  <a:pt x="826" y="1653"/>
                </a:lnTo>
                <a:lnTo>
                  <a:pt x="813" y="1666"/>
                </a:lnTo>
                <a:lnTo>
                  <a:pt x="813" y="1880"/>
                </a:lnTo>
                <a:lnTo>
                  <a:pt x="800" y="1880"/>
                </a:lnTo>
                <a:lnTo>
                  <a:pt x="800" y="1946"/>
                </a:lnTo>
                <a:lnTo>
                  <a:pt x="786" y="1946"/>
                </a:lnTo>
                <a:lnTo>
                  <a:pt x="760" y="1960"/>
                </a:lnTo>
                <a:lnTo>
                  <a:pt x="746" y="1960"/>
                </a:lnTo>
                <a:lnTo>
                  <a:pt x="733" y="1986"/>
                </a:lnTo>
                <a:lnTo>
                  <a:pt x="680" y="1986"/>
                </a:lnTo>
                <a:lnTo>
                  <a:pt x="666" y="1960"/>
                </a:lnTo>
                <a:lnTo>
                  <a:pt x="626" y="1960"/>
                </a:lnTo>
                <a:lnTo>
                  <a:pt x="626" y="1946"/>
                </a:lnTo>
                <a:lnTo>
                  <a:pt x="613" y="1946"/>
                </a:lnTo>
                <a:lnTo>
                  <a:pt x="613" y="1906"/>
                </a:lnTo>
                <a:lnTo>
                  <a:pt x="626" y="1906"/>
                </a:lnTo>
                <a:lnTo>
                  <a:pt x="626" y="1880"/>
                </a:lnTo>
                <a:lnTo>
                  <a:pt x="640" y="1880"/>
                </a:lnTo>
                <a:lnTo>
                  <a:pt x="640" y="1866"/>
                </a:lnTo>
                <a:lnTo>
                  <a:pt x="626" y="1866"/>
                </a:lnTo>
                <a:lnTo>
                  <a:pt x="626" y="1840"/>
                </a:lnTo>
                <a:lnTo>
                  <a:pt x="640" y="1826"/>
                </a:lnTo>
                <a:lnTo>
                  <a:pt x="640" y="1560"/>
                </a:lnTo>
                <a:lnTo>
                  <a:pt x="666" y="1560"/>
                </a:lnTo>
                <a:lnTo>
                  <a:pt x="666" y="1426"/>
                </a:lnTo>
                <a:lnTo>
                  <a:pt x="680" y="1413"/>
                </a:lnTo>
                <a:lnTo>
                  <a:pt x="680" y="1160"/>
                </a:lnTo>
                <a:lnTo>
                  <a:pt x="666" y="1146"/>
                </a:lnTo>
                <a:lnTo>
                  <a:pt x="666" y="1066"/>
                </a:lnTo>
                <a:lnTo>
                  <a:pt x="680" y="1066"/>
                </a:lnTo>
                <a:lnTo>
                  <a:pt x="680" y="973"/>
                </a:lnTo>
                <a:lnTo>
                  <a:pt x="693" y="973"/>
                </a:lnTo>
                <a:lnTo>
                  <a:pt x="693" y="946"/>
                </a:lnTo>
                <a:lnTo>
                  <a:pt x="706" y="933"/>
                </a:lnTo>
                <a:lnTo>
                  <a:pt x="706" y="906"/>
                </a:lnTo>
                <a:lnTo>
                  <a:pt x="693" y="880"/>
                </a:lnTo>
                <a:lnTo>
                  <a:pt x="693" y="693"/>
                </a:lnTo>
                <a:lnTo>
                  <a:pt x="706" y="693"/>
                </a:lnTo>
                <a:lnTo>
                  <a:pt x="706" y="626"/>
                </a:lnTo>
                <a:lnTo>
                  <a:pt x="693" y="626"/>
                </a:lnTo>
                <a:lnTo>
                  <a:pt x="693" y="586"/>
                </a:lnTo>
                <a:lnTo>
                  <a:pt x="680" y="586"/>
                </a:lnTo>
                <a:lnTo>
                  <a:pt x="680" y="573"/>
                </a:lnTo>
                <a:lnTo>
                  <a:pt x="666" y="573"/>
                </a:lnTo>
                <a:lnTo>
                  <a:pt x="666" y="560"/>
                </a:lnTo>
                <a:lnTo>
                  <a:pt x="666" y="560"/>
                </a:lnTo>
                <a:lnTo>
                  <a:pt x="626" y="520"/>
                </a:lnTo>
                <a:lnTo>
                  <a:pt x="613" y="520"/>
                </a:lnTo>
                <a:lnTo>
                  <a:pt x="613" y="506"/>
                </a:lnTo>
                <a:lnTo>
                  <a:pt x="600" y="506"/>
                </a:lnTo>
                <a:lnTo>
                  <a:pt x="586" y="493"/>
                </a:lnTo>
                <a:lnTo>
                  <a:pt x="480" y="493"/>
                </a:lnTo>
                <a:lnTo>
                  <a:pt x="480" y="480"/>
                </a:lnTo>
                <a:lnTo>
                  <a:pt x="360" y="480"/>
                </a:lnTo>
                <a:lnTo>
                  <a:pt x="346" y="466"/>
                </a:lnTo>
                <a:lnTo>
                  <a:pt x="226" y="466"/>
                </a:lnTo>
                <a:lnTo>
                  <a:pt x="226" y="453"/>
                </a:lnTo>
                <a:lnTo>
                  <a:pt x="213" y="453"/>
                </a:lnTo>
                <a:lnTo>
                  <a:pt x="213" y="440"/>
                </a:lnTo>
                <a:lnTo>
                  <a:pt x="213" y="453"/>
                </a:lnTo>
                <a:lnTo>
                  <a:pt x="186" y="453"/>
                </a:lnTo>
                <a:lnTo>
                  <a:pt x="186" y="466"/>
                </a:lnTo>
                <a:lnTo>
                  <a:pt x="160" y="466"/>
                </a:lnTo>
                <a:lnTo>
                  <a:pt x="160" y="480"/>
                </a:lnTo>
                <a:lnTo>
                  <a:pt x="146" y="493"/>
                </a:lnTo>
                <a:lnTo>
                  <a:pt x="106" y="493"/>
                </a:lnTo>
                <a:lnTo>
                  <a:pt x="106" y="480"/>
                </a:lnTo>
                <a:lnTo>
                  <a:pt x="80" y="480"/>
                </a:lnTo>
                <a:lnTo>
                  <a:pt x="80" y="453"/>
                </a:lnTo>
                <a:lnTo>
                  <a:pt x="66" y="453"/>
                </a:lnTo>
                <a:lnTo>
                  <a:pt x="66" y="440"/>
                </a:lnTo>
                <a:lnTo>
                  <a:pt x="40" y="440"/>
                </a:lnTo>
                <a:lnTo>
                  <a:pt x="40" y="426"/>
                </a:lnTo>
                <a:lnTo>
                  <a:pt x="0" y="426"/>
                </a:lnTo>
                <a:lnTo>
                  <a:pt x="0" y="386"/>
                </a:lnTo>
                <a:lnTo>
                  <a:pt x="0" y="400"/>
                </a:lnTo>
                <a:lnTo>
                  <a:pt x="66" y="400"/>
                </a:lnTo>
                <a:lnTo>
                  <a:pt x="66" y="386"/>
                </a:lnTo>
                <a:lnTo>
                  <a:pt x="200" y="386"/>
                </a:lnTo>
                <a:lnTo>
                  <a:pt x="200" y="373"/>
                </a:lnTo>
                <a:lnTo>
                  <a:pt x="213" y="373"/>
                </a:lnTo>
                <a:lnTo>
                  <a:pt x="213" y="360"/>
                </a:lnTo>
                <a:lnTo>
                  <a:pt x="280" y="360"/>
                </a:lnTo>
                <a:lnTo>
                  <a:pt x="280" y="346"/>
                </a:lnTo>
                <a:lnTo>
                  <a:pt x="320" y="346"/>
                </a:lnTo>
                <a:lnTo>
                  <a:pt x="320" y="360"/>
                </a:lnTo>
                <a:lnTo>
                  <a:pt x="346" y="360"/>
                </a:lnTo>
                <a:lnTo>
                  <a:pt x="346" y="346"/>
                </a:lnTo>
                <a:lnTo>
                  <a:pt x="480" y="346"/>
                </a:lnTo>
                <a:lnTo>
                  <a:pt x="480" y="360"/>
                </a:lnTo>
                <a:lnTo>
                  <a:pt x="640" y="360"/>
                </a:lnTo>
                <a:lnTo>
                  <a:pt x="640" y="346"/>
                </a:lnTo>
                <a:lnTo>
                  <a:pt x="813" y="346"/>
                </a:lnTo>
                <a:lnTo>
                  <a:pt x="813" y="333"/>
                </a:lnTo>
                <a:lnTo>
                  <a:pt x="826" y="333"/>
                </a:lnTo>
                <a:lnTo>
                  <a:pt x="826" y="266"/>
                </a:lnTo>
                <a:lnTo>
                  <a:pt x="813" y="253"/>
                </a:lnTo>
                <a:lnTo>
                  <a:pt x="813" y="240"/>
                </a:lnTo>
                <a:lnTo>
                  <a:pt x="800" y="240"/>
                </a:lnTo>
                <a:lnTo>
                  <a:pt x="800" y="200"/>
                </a:lnTo>
                <a:lnTo>
                  <a:pt x="786" y="200"/>
                </a:lnTo>
                <a:lnTo>
                  <a:pt x="786" y="106"/>
                </a:lnTo>
                <a:lnTo>
                  <a:pt x="800" y="106"/>
                </a:lnTo>
                <a:lnTo>
                  <a:pt x="800" y="93"/>
                </a:lnTo>
                <a:lnTo>
                  <a:pt x="813" y="93"/>
                </a:lnTo>
                <a:lnTo>
                  <a:pt x="813" y="80"/>
                </a:lnTo>
                <a:lnTo>
                  <a:pt x="826" y="80"/>
                </a:lnTo>
                <a:lnTo>
                  <a:pt x="826" y="40"/>
                </a:lnTo>
                <a:lnTo>
                  <a:pt x="840" y="40"/>
                </a:lnTo>
                <a:lnTo>
                  <a:pt x="840" y="26"/>
                </a:lnTo>
                <a:lnTo>
                  <a:pt x="853" y="26"/>
                </a:lnTo>
                <a:lnTo>
                  <a:pt x="853" y="13"/>
                </a:lnTo>
                <a:lnTo>
                  <a:pt x="866" y="13"/>
                </a:lnTo>
                <a:lnTo>
                  <a:pt x="866" y="0"/>
                </a:lnTo>
                <a:lnTo>
                  <a:pt x="933" y="0"/>
                </a:lnTo>
                <a:lnTo>
                  <a:pt x="933" y="13"/>
                </a:lnTo>
                <a:lnTo>
                  <a:pt x="946" y="13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2" name="Freeform 4"/>
          <p:cNvSpPr>
            <a:spLocks noChangeArrowheads="1"/>
          </p:cNvSpPr>
          <p:nvPr/>
        </p:nvSpPr>
        <p:spPr bwMode="auto">
          <a:xfrm>
            <a:off x="1112818" y="3005134"/>
            <a:ext cx="650875" cy="1270000"/>
          </a:xfrm>
          <a:custGeom>
            <a:avLst/>
            <a:gdLst/>
            <a:ahLst/>
            <a:cxnLst>
              <a:cxn ang="0">
                <a:pos x="373" y="66"/>
              </a:cxn>
              <a:cxn ang="0">
                <a:pos x="386" y="226"/>
              </a:cxn>
              <a:cxn ang="0">
                <a:pos x="360" y="253"/>
              </a:cxn>
              <a:cxn ang="0">
                <a:pos x="333" y="346"/>
              </a:cxn>
              <a:cxn ang="0">
                <a:pos x="386" y="373"/>
              </a:cxn>
              <a:cxn ang="0">
                <a:pos x="573" y="400"/>
              </a:cxn>
              <a:cxn ang="0">
                <a:pos x="826" y="440"/>
              </a:cxn>
              <a:cxn ang="0">
                <a:pos x="973" y="466"/>
              </a:cxn>
              <a:cxn ang="0">
                <a:pos x="946" y="506"/>
              </a:cxn>
              <a:cxn ang="0">
                <a:pos x="906" y="560"/>
              </a:cxn>
              <a:cxn ang="0">
                <a:pos x="853" y="520"/>
              </a:cxn>
              <a:cxn ang="0">
                <a:pos x="826" y="506"/>
              </a:cxn>
              <a:cxn ang="0">
                <a:pos x="693" y="546"/>
              </a:cxn>
              <a:cxn ang="0">
                <a:pos x="560" y="546"/>
              </a:cxn>
              <a:cxn ang="0">
                <a:pos x="480" y="573"/>
              </a:cxn>
              <a:cxn ang="0">
                <a:pos x="453" y="600"/>
              </a:cxn>
              <a:cxn ang="0">
                <a:pos x="426" y="666"/>
              </a:cxn>
              <a:cxn ang="0">
                <a:pos x="453" y="1026"/>
              </a:cxn>
              <a:cxn ang="0">
                <a:pos x="453" y="1360"/>
              </a:cxn>
              <a:cxn ang="0">
                <a:pos x="466" y="1680"/>
              </a:cxn>
              <a:cxn ang="0">
                <a:pos x="493" y="1906"/>
              </a:cxn>
              <a:cxn ang="0">
                <a:pos x="480" y="1986"/>
              </a:cxn>
              <a:cxn ang="0">
                <a:pos x="386" y="1986"/>
              </a:cxn>
              <a:cxn ang="0">
                <a:pos x="360" y="1946"/>
              </a:cxn>
              <a:cxn ang="0">
                <a:pos x="333" y="1920"/>
              </a:cxn>
              <a:cxn ang="0">
                <a:pos x="306" y="1626"/>
              </a:cxn>
              <a:cxn ang="0">
                <a:pos x="266" y="1333"/>
              </a:cxn>
              <a:cxn ang="0">
                <a:pos x="240" y="1306"/>
              </a:cxn>
              <a:cxn ang="0">
                <a:pos x="213" y="1680"/>
              </a:cxn>
              <a:cxn ang="0">
                <a:pos x="186" y="1986"/>
              </a:cxn>
              <a:cxn ang="0">
                <a:pos x="93" y="2013"/>
              </a:cxn>
              <a:cxn ang="0">
                <a:pos x="40" y="1986"/>
              </a:cxn>
              <a:cxn ang="0">
                <a:pos x="40" y="1920"/>
              </a:cxn>
              <a:cxn ang="0">
                <a:pos x="40" y="1880"/>
              </a:cxn>
              <a:cxn ang="0">
                <a:pos x="80" y="1773"/>
              </a:cxn>
              <a:cxn ang="0">
                <a:pos x="66" y="1626"/>
              </a:cxn>
              <a:cxn ang="0">
                <a:pos x="93" y="1240"/>
              </a:cxn>
              <a:cxn ang="0">
                <a:pos x="66" y="1160"/>
              </a:cxn>
              <a:cxn ang="0">
                <a:pos x="26" y="1120"/>
              </a:cxn>
              <a:cxn ang="0">
                <a:pos x="0" y="786"/>
              </a:cxn>
              <a:cxn ang="0">
                <a:pos x="26" y="613"/>
              </a:cxn>
              <a:cxn ang="0">
                <a:pos x="26" y="506"/>
              </a:cxn>
              <a:cxn ang="0">
                <a:pos x="66" y="400"/>
              </a:cxn>
              <a:cxn ang="0">
                <a:pos x="120" y="373"/>
              </a:cxn>
              <a:cxn ang="0">
                <a:pos x="186" y="346"/>
              </a:cxn>
              <a:cxn ang="0">
                <a:pos x="213" y="266"/>
              </a:cxn>
              <a:cxn ang="0">
                <a:pos x="186" y="200"/>
              </a:cxn>
              <a:cxn ang="0">
                <a:pos x="186" y="93"/>
              </a:cxn>
              <a:cxn ang="0">
                <a:pos x="226" y="66"/>
              </a:cxn>
              <a:cxn ang="0">
                <a:pos x="253" y="13"/>
              </a:cxn>
              <a:cxn ang="0">
                <a:pos x="320" y="13"/>
              </a:cxn>
            </a:cxnLst>
            <a:rect l="0" t="0" r="r" b="b"/>
            <a:pathLst>
              <a:path w="1026" h="2000">
                <a:moveTo>
                  <a:pt x="346" y="26"/>
                </a:moveTo>
                <a:lnTo>
                  <a:pt x="360" y="40"/>
                </a:lnTo>
                <a:lnTo>
                  <a:pt x="360" y="66"/>
                </a:lnTo>
                <a:lnTo>
                  <a:pt x="373" y="66"/>
                </a:lnTo>
                <a:lnTo>
                  <a:pt x="373" y="146"/>
                </a:lnTo>
                <a:lnTo>
                  <a:pt x="386" y="146"/>
                </a:lnTo>
                <a:lnTo>
                  <a:pt x="386" y="160"/>
                </a:lnTo>
                <a:lnTo>
                  <a:pt x="386" y="226"/>
                </a:lnTo>
                <a:lnTo>
                  <a:pt x="373" y="226"/>
                </a:lnTo>
                <a:lnTo>
                  <a:pt x="373" y="240"/>
                </a:lnTo>
                <a:lnTo>
                  <a:pt x="360" y="240"/>
                </a:lnTo>
                <a:lnTo>
                  <a:pt x="360" y="253"/>
                </a:lnTo>
                <a:lnTo>
                  <a:pt x="346" y="266"/>
                </a:lnTo>
                <a:lnTo>
                  <a:pt x="346" y="280"/>
                </a:lnTo>
                <a:lnTo>
                  <a:pt x="333" y="280"/>
                </a:lnTo>
                <a:lnTo>
                  <a:pt x="333" y="346"/>
                </a:lnTo>
                <a:lnTo>
                  <a:pt x="346" y="346"/>
                </a:lnTo>
                <a:lnTo>
                  <a:pt x="360" y="360"/>
                </a:lnTo>
                <a:lnTo>
                  <a:pt x="386" y="360"/>
                </a:lnTo>
                <a:lnTo>
                  <a:pt x="386" y="373"/>
                </a:lnTo>
                <a:lnTo>
                  <a:pt x="506" y="373"/>
                </a:lnTo>
                <a:lnTo>
                  <a:pt x="506" y="386"/>
                </a:lnTo>
                <a:lnTo>
                  <a:pt x="560" y="386"/>
                </a:lnTo>
                <a:lnTo>
                  <a:pt x="573" y="400"/>
                </a:lnTo>
                <a:lnTo>
                  <a:pt x="746" y="400"/>
                </a:lnTo>
                <a:lnTo>
                  <a:pt x="746" y="426"/>
                </a:lnTo>
                <a:lnTo>
                  <a:pt x="826" y="426"/>
                </a:lnTo>
                <a:lnTo>
                  <a:pt x="826" y="440"/>
                </a:lnTo>
                <a:lnTo>
                  <a:pt x="946" y="440"/>
                </a:lnTo>
                <a:lnTo>
                  <a:pt x="946" y="453"/>
                </a:lnTo>
                <a:lnTo>
                  <a:pt x="973" y="453"/>
                </a:lnTo>
                <a:lnTo>
                  <a:pt x="973" y="466"/>
                </a:lnTo>
                <a:lnTo>
                  <a:pt x="1000" y="466"/>
                </a:lnTo>
                <a:lnTo>
                  <a:pt x="1026" y="480"/>
                </a:lnTo>
                <a:lnTo>
                  <a:pt x="946" y="480"/>
                </a:lnTo>
                <a:lnTo>
                  <a:pt x="946" y="506"/>
                </a:lnTo>
                <a:lnTo>
                  <a:pt x="933" y="520"/>
                </a:lnTo>
                <a:lnTo>
                  <a:pt x="933" y="546"/>
                </a:lnTo>
                <a:lnTo>
                  <a:pt x="906" y="546"/>
                </a:lnTo>
                <a:lnTo>
                  <a:pt x="906" y="560"/>
                </a:lnTo>
                <a:lnTo>
                  <a:pt x="866" y="560"/>
                </a:lnTo>
                <a:lnTo>
                  <a:pt x="866" y="546"/>
                </a:lnTo>
                <a:lnTo>
                  <a:pt x="853" y="546"/>
                </a:lnTo>
                <a:lnTo>
                  <a:pt x="853" y="520"/>
                </a:lnTo>
                <a:lnTo>
                  <a:pt x="840" y="506"/>
                </a:lnTo>
                <a:lnTo>
                  <a:pt x="840" y="493"/>
                </a:lnTo>
                <a:lnTo>
                  <a:pt x="826" y="493"/>
                </a:lnTo>
                <a:lnTo>
                  <a:pt x="826" y="506"/>
                </a:lnTo>
                <a:lnTo>
                  <a:pt x="760" y="506"/>
                </a:lnTo>
                <a:lnTo>
                  <a:pt x="746" y="520"/>
                </a:lnTo>
                <a:lnTo>
                  <a:pt x="693" y="520"/>
                </a:lnTo>
                <a:lnTo>
                  <a:pt x="693" y="546"/>
                </a:lnTo>
                <a:lnTo>
                  <a:pt x="600" y="546"/>
                </a:lnTo>
                <a:lnTo>
                  <a:pt x="600" y="560"/>
                </a:lnTo>
                <a:lnTo>
                  <a:pt x="600" y="546"/>
                </a:lnTo>
                <a:lnTo>
                  <a:pt x="560" y="546"/>
                </a:lnTo>
                <a:lnTo>
                  <a:pt x="560" y="560"/>
                </a:lnTo>
                <a:lnTo>
                  <a:pt x="506" y="560"/>
                </a:lnTo>
                <a:lnTo>
                  <a:pt x="506" y="573"/>
                </a:lnTo>
                <a:lnTo>
                  <a:pt x="480" y="573"/>
                </a:lnTo>
                <a:lnTo>
                  <a:pt x="480" y="586"/>
                </a:lnTo>
                <a:lnTo>
                  <a:pt x="466" y="586"/>
                </a:lnTo>
                <a:lnTo>
                  <a:pt x="466" y="600"/>
                </a:lnTo>
                <a:lnTo>
                  <a:pt x="453" y="600"/>
                </a:lnTo>
                <a:lnTo>
                  <a:pt x="453" y="613"/>
                </a:lnTo>
                <a:lnTo>
                  <a:pt x="440" y="613"/>
                </a:lnTo>
                <a:lnTo>
                  <a:pt x="440" y="640"/>
                </a:lnTo>
                <a:lnTo>
                  <a:pt x="426" y="666"/>
                </a:lnTo>
                <a:lnTo>
                  <a:pt x="426" y="840"/>
                </a:lnTo>
                <a:lnTo>
                  <a:pt x="440" y="840"/>
                </a:lnTo>
                <a:lnTo>
                  <a:pt x="440" y="1000"/>
                </a:lnTo>
                <a:lnTo>
                  <a:pt x="453" y="1026"/>
                </a:lnTo>
                <a:lnTo>
                  <a:pt x="453" y="1266"/>
                </a:lnTo>
                <a:lnTo>
                  <a:pt x="440" y="1280"/>
                </a:lnTo>
                <a:lnTo>
                  <a:pt x="440" y="1360"/>
                </a:lnTo>
                <a:lnTo>
                  <a:pt x="453" y="1360"/>
                </a:lnTo>
                <a:lnTo>
                  <a:pt x="453" y="1440"/>
                </a:lnTo>
                <a:lnTo>
                  <a:pt x="453" y="1440"/>
                </a:lnTo>
                <a:lnTo>
                  <a:pt x="453" y="1666"/>
                </a:lnTo>
                <a:lnTo>
                  <a:pt x="466" y="1680"/>
                </a:lnTo>
                <a:lnTo>
                  <a:pt x="466" y="1800"/>
                </a:lnTo>
                <a:lnTo>
                  <a:pt x="480" y="1800"/>
                </a:lnTo>
                <a:lnTo>
                  <a:pt x="480" y="1906"/>
                </a:lnTo>
                <a:lnTo>
                  <a:pt x="493" y="1906"/>
                </a:lnTo>
                <a:lnTo>
                  <a:pt x="493" y="1933"/>
                </a:lnTo>
                <a:lnTo>
                  <a:pt x="506" y="1933"/>
                </a:lnTo>
                <a:lnTo>
                  <a:pt x="506" y="1986"/>
                </a:lnTo>
                <a:lnTo>
                  <a:pt x="480" y="1986"/>
                </a:lnTo>
                <a:lnTo>
                  <a:pt x="466" y="2000"/>
                </a:lnTo>
                <a:lnTo>
                  <a:pt x="400" y="2000"/>
                </a:lnTo>
                <a:lnTo>
                  <a:pt x="400" y="1986"/>
                </a:lnTo>
                <a:lnTo>
                  <a:pt x="386" y="1986"/>
                </a:lnTo>
                <a:lnTo>
                  <a:pt x="386" y="1960"/>
                </a:lnTo>
                <a:lnTo>
                  <a:pt x="373" y="1960"/>
                </a:lnTo>
                <a:lnTo>
                  <a:pt x="373" y="1946"/>
                </a:lnTo>
                <a:lnTo>
                  <a:pt x="360" y="1946"/>
                </a:lnTo>
                <a:lnTo>
                  <a:pt x="360" y="1933"/>
                </a:lnTo>
                <a:lnTo>
                  <a:pt x="346" y="1933"/>
                </a:lnTo>
                <a:lnTo>
                  <a:pt x="346" y="1920"/>
                </a:lnTo>
                <a:lnTo>
                  <a:pt x="333" y="1920"/>
                </a:lnTo>
                <a:lnTo>
                  <a:pt x="333" y="1706"/>
                </a:lnTo>
                <a:lnTo>
                  <a:pt x="320" y="1706"/>
                </a:lnTo>
                <a:lnTo>
                  <a:pt x="320" y="1626"/>
                </a:lnTo>
                <a:lnTo>
                  <a:pt x="306" y="1626"/>
                </a:lnTo>
                <a:lnTo>
                  <a:pt x="306" y="1533"/>
                </a:lnTo>
                <a:lnTo>
                  <a:pt x="280" y="1520"/>
                </a:lnTo>
                <a:lnTo>
                  <a:pt x="280" y="1346"/>
                </a:lnTo>
                <a:lnTo>
                  <a:pt x="266" y="1333"/>
                </a:lnTo>
                <a:lnTo>
                  <a:pt x="266" y="1240"/>
                </a:lnTo>
                <a:lnTo>
                  <a:pt x="253" y="1240"/>
                </a:lnTo>
                <a:lnTo>
                  <a:pt x="253" y="1293"/>
                </a:lnTo>
                <a:lnTo>
                  <a:pt x="240" y="1306"/>
                </a:lnTo>
                <a:lnTo>
                  <a:pt x="240" y="1573"/>
                </a:lnTo>
                <a:lnTo>
                  <a:pt x="226" y="1573"/>
                </a:lnTo>
                <a:lnTo>
                  <a:pt x="226" y="1666"/>
                </a:lnTo>
                <a:lnTo>
                  <a:pt x="213" y="1680"/>
                </a:lnTo>
                <a:lnTo>
                  <a:pt x="213" y="1906"/>
                </a:lnTo>
                <a:lnTo>
                  <a:pt x="200" y="1906"/>
                </a:lnTo>
                <a:lnTo>
                  <a:pt x="200" y="1986"/>
                </a:lnTo>
                <a:lnTo>
                  <a:pt x="186" y="1986"/>
                </a:lnTo>
                <a:lnTo>
                  <a:pt x="186" y="2000"/>
                </a:lnTo>
                <a:lnTo>
                  <a:pt x="160" y="2000"/>
                </a:lnTo>
                <a:lnTo>
                  <a:pt x="160" y="2013"/>
                </a:lnTo>
                <a:lnTo>
                  <a:pt x="93" y="2013"/>
                </a:lnTo>
                <a:lnTo>
                  <a:pt x="80" y="2000"/>
                </a:lnTo>
                <a:lnTo>
                  <a:pt x="66" y="2000"/>
                </a:lnTo>
                <a:lnTo>
                  <a:pt x="66" y="1986"/>
                </a:lnTo>
                <a:lnTo>
                  <a:pt x="40" y="1986"/>
                </a:lnTo>
                <a:lnTo>
                  <a:pt x="26" y="1960"/>
                </a:lnTo>
                <a:lnTo>
                  <a:pt x="26" y="1946"/>
                </a:lnTo>
                <a:lnTo>
                  <a:pt x="40" y="1946"/>
                </a:lnTo>
                <a:lnTo>
                  <a:pt x="40" y="1920"/>
                </a:lnTo>
                <a:lnTo>
                  <a:pt x="66" y="1920"/>
                </a:lnTo>
                <a:lnTo>
                  <a:pt x="66" y="1893"/>
                </a:lnTo>
                <a:lnTo>
                  <a:pt x="40" y="1893"/>
                </a:lnTo>
                <a:lnTo>
                  <a:pt x="40" y="1880"/>
                </a:lnTo>
                <a:lnTo>
                  <a:pt x="66" y="1880"/>
                </a:lnTo>
                <a:lnTo>
                  <a:pt x="66" y="1826"/>
                </a:lnTo>
                <a:lnTo>
                  <a:pt x="80" y="1813"/>
                </a:lnTo>
                <a:lnTo>
                  <a:pt x="80" y="1773"/>
                </a:lnTo>
                <a:lnTo>
                  <a:pt x="66" y="1760"/>
                </a:lnTo>
                <a:lnTo>
                  <a:pt x="66" y="1680"/>
                </a:lnTo>
                <a:lnTo>
                  <a:pt x="66" y="1680"/>
                </a:lnTo>
                <a:lnTo>
                  <a:pt x="66" y="1626"/>
                </a:lnTo>
                <a:lnTo>
                  <a:pt x="80" y="1600"/>
                </a:lnTo>
                <a:lnTo>
                  <a:pt x="80" y="1440"/>
                </a:lnTo>
                <a:lnTo>
                  <a:pt x="93" y="1426"/>
                </a:lnTo>
                <a:lnTo>
                  <a:pt x="93" y="1240"/>
                </a:lnTo>
                <a:lnTo>
                  <a:pt x="80" y="1240"/>
                </a:lnTo>
                <a:lnTo>
                  <a:pt x="80" y="1146"/>
                </a:lnTo>
                <a:lnTo>
                  <a:pt x="66" y="1146"/>
                </a:lnTo>
                <a:lnTo>
                  <a:pt x="66" y="1160"/>
                </a:lnTo>
                <a:lnTo>
                  <a:pt x="40" y="1160"/>
                </a:lnTo>
                <a:lnTo>
                  <a:pt x="40" y="1146"/>
                </a:lnTo>
                <a:lnTo>
                  <a:pt x="26" y="1146"/>
                </a:lnTo>
                <a:lnTo>
                  <a:pt x="26" y="1120"/>
                </a:lnTo>
                <a:lnTo>
                  <a:pt x="13" y="1120"/>
                </a:lnTo>
                <a:lnTo>
                  <a:pt x="13" y="1093"/>
                </a:lnTo>
                <a:lnTo>
                  <a:pt x="0" y="1080"/>
                </a:lnTo>
                <a:lnTo>
                  <a:pt x="0" y="786"/>
                </a:lnTo>
                <a:lnTo>
                  <a:pt x="13" y="786"/>
                </a:lnTo>
                <a:lnTo>
                  <a:pt x="13" y="720"/>
                </a:lnTo>
                <a:lnTo>
                  <a:pt x="26" y="720"/>
                </a:lnTo>
                <a:lnTo>
                  <a:pt x="26" y="613"/>
                </a:lnTo>
                <a:lnTo>
                  <a:pt x="40" y="613"/>
                </a:lnTo>
                <a:lnTo>
                  <a:pt x="40" y="560"/>
                </a:lnTo>
                <a:lnTo>
                  <a:pt x="26" y="546"/>
                </a:lnTo>
                <a:lnTo>
                  <a:pt x="26" y="506"/>
                </a:lnTo>
                <a:lnTo>
                  <a:pt x="40" y="493"/>
                </a:lnTo>
                <a:lnTo>
                  <a:pt x="40" y="440"/>
                </a:lnTo>
                <a:lnTo>
                  <a:pt x="66" y="440"/>
                </a:lnTo>
                <a:lnTo>
                  <a:pt x="66" y="400"/>
                </a:lnTo>
                <a:lnTo>
                  <a:pt x="93" y="400"/>
                </a:lnTo>
                <a:lnTo>
                  <a:pt x="93" y="386"/>
                </a:lnTo>
                <a:lnTo>
                  <a:pt x="106" y="386"/>
                </a:lnTo>
                <a:lnTo>
                  <a:pt x="120" y="373"/>
                </a:lnTo>
                <a:lnTo>
                  <a:pt x="146" y="373"/>
                </a:lnTo>
                <a:lnTo>
                  <a:pt x="146" y="360"/>
                </a:lnTo>
                <a:lnTo>
                  <a:pt x="186" y="360"/>
                </a:lnTo>
                <a:lnTo>
                  <a:pt x="186" y="346"/>
                </a:lnTo>
                <a:lnTo>
                  <a:pt x="200" y="346"/>
                </a:lnTo>
                <a:lnTo>
                  <a:pt x="200" y="333"/>
                </a:lnTo>
                <a:lnTo>
                  <a:pt x="213" y="333"/>
                </a:lnTo>
                <a:lnTo>
                  <a:pt x="213" y="266"/>
                </a:lnTo>
                <a:lnTo>
                  <a:pt x="200" y="266"/>
                </a:lnTo>
                <a:lnTo>
                  <a:pt x="200" y="240"/>
                </a:lnTo>
                <a:lnTo>
                  <a:pt x="186" y="240"/>
                </a:lnTo>
                <a:lnTo>
                  <a:pt x="186" y="200"/>
                </a:lnTo>
                <a:lnTo>
                  <a:pt x="160" y="200"/>
                </a:lnTo>
                <a:lnTo>
                  <a:pt x="160" y="133"/>
                </a:lnTo>
                <a:lnTo>
                  <a:pt x="186" y="133"/>
                </a:lnTo>
                <a:lnTo>
                  <a:pt x="186" y="93"/>
                </a:lnTo>
                <a:lnTo>
                  <a:pt x="200" y="93"/>
                </a:lnTo>
                <a:lnTo>
                  <a:pt x="213" y="80"/>
                </a:lnTo>
                <a:lnTo>
                  <a:pt x="213" y="66"/>
                </a:lnTo>
                <a:lnTo>
                  <a:pt x="226" y="66"/>
                </a:lnTo>
                <a:lnTo>
                  <a:pt x="226" y="40"/>
                </a:lnTo>
                <a:lnTo>
                  <a:pt x="240" y="40"/>
                </a:lnTo>
                <a:lnTo>
                  <a:pt x="240" y="13"/>
                </a:lnTo>
                <a:lnTo>
                  <a:pt x="253" y="13"/>
                </a:lnTo>
                <a:lnTo>
                  <a:pt x="253" y="0"/>
                </a:lnTo>
                <a:lnTo>
                  <a:pt x="280" y="0"/>
                </a:lnTo>
                <a:lnTo>
                  <a:pt x="306" y="13"/>
                </a:lnTo>
                <a:lnTo>
                  <a:pt x="320" y="13"/>
                </a:lnTo>
                <a:lnTo>
                  <a:pt x="333" y="26"/>
                </a:lnTo>
                <a:lnTo>
                  <a:pt x="346" y="26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Freeform 10"/>
          <p:cNvSpPr>
            <a:spLocks noChangeArrowheads="1"/>
          </p:cNvSpPr>
          <p:nvPr/>
        </p:nvSpPr>
        <p:spPr bwMode="auto">
          <a:xfrm>
            <a:off x="2716202" y="3281365"/>
            <a:ext cx="355600" cy="415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66"/>
              </a:cxn>
              <a:cxn ang="0">
                <a:pos x="560" y="666"/>
              </a:cxn>
              <a:cxn ang="0">
                <a:pos x="560" y="0"/>
              </a:cxn>
              <a:cxn ang="0">
                <a:pos x="0" y="0"/>
              </a:cxn>
            </a:cxnLst>
            <a:rect l="0" t="0" r="r" b="b"/>
            <a:pathLst>
              <a:path w="560" h="654">
                <a:moveTo>
                  <a:pt x="0" y="0"/>
                </a:moveTo>
                <a:lnTo>
                  <a:pt x="0" y="666"/>
                </a:lnTo>
                <a:lnTo>
                  <a:pt x="560" y="666"/>
                </a:lnTo>
                <a:lnTo>
                  <a:pt x="560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" name="Freeform 11"/>
          <p:cNvSpPr>
            <a:spLocks noChangeArrowheads="1"/>
          </p:cNvSpPr>
          <p:nvPr/>
        </p:nvSpPr>
        <p:spPr bwMode="auto">
          <a:xfrm>
            <a:off x="1946265" y="3095628"/>
            <a:ext cx="696909" cy="50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00"/>
              </a:cxn>
              <a:cxn ang="0">
                <a:pos x="853" y="800"/>
              </a:cxn>
              <a:cxn ang="0">
                <a:pos x="853" y="0"/>
              </a:cxn>
              <a:cxn ang="0">
                <a:pos x="0" y="0"/>
              </a:cxn>
            </a:cxnLst>
            <a:rect l="0" t="0" r="r" b="b"/>
            <a:pathLst>
              <a:path w="853" h="800">
                <a:moveTo>
                  <a:pt x="0" y="0"/>
                </a:moveTo>
                <a:lnTo>
                  <a:pt x="0" y="800"/>
                </a:lnTo>
                <a:lnTo>
                  <a:pt x="853" y="800"/>
                </a:lnTo>
                <a:lnTo>
                  <a:pt x="853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00" dirty="0" smtClean="0"/>
              <a:t>Inserte tarjeta</a:t>
            </a:r>
            <a:endParaRPr lang="es-ES" sz="700" dirty="0"/>
          </a:p>
        </p:txBody>
      </p:sp>
      <p:sp>
        <p:nvSpPr>
          <p:cNvPr id="11" name="Freeform 12"/>
          <p:cNvSpPr>
            <a:spLocks noChangeArrowheads="1"/>
          </p:cNvSpPr>
          <p:nvPr/>
        </p:nvSpPr>
        <p:spPr bwMode="auto">
          <a:xfrm>
            <a:off x="2725727" y="3738565"/>
            <a:ext cx="287338" cy="119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00"/>
              </a:cxn>
              <a:cxn ang="0">
                <a:pos x="453" y="200"/>
              </a:cxn>
              <a:cxn ang="0">
                <a:pos x="453" y="0"/>
              </a:cxn>
              <a:cxn ang="0">
                <a:pos x="0" y="0"/>
              </a:cxn>
            </a:cxnLst>
            <a:rect l="0" t="0" r="r" b="b"/>
            <a:pathLst>
              <a:path w="453" h="187">
                <a:moveTo>
                  <a:pt x="0" y="0"/>
                </a:moveTo>
                <a:lnTo>
                  <a:pt x="0" y="200"/>
                </a:lnTo>
                <a:lnTo>
                  <a:pt x="453" y="200"/>
                </a:lnTo>
                <a:lnTo>
                  <a:pt x="453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Freeform 13"/>
          <p:cNvSpPr>
            <a:spLocks noChangeArrowheads="1"/>
          </p:cNvSpPr>
          <p:nvPr/>
        </p:nvSpPr>
        <p:spPr bwMode="auto">
          <a:xfrm>
            <a:off x="2784465" y="3128965"/>
            <a:ext cx="160337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3" y="0"/>
              </a:cxn>
            </a:cxnLst>
            <a:rect l="0" t="0" r="r" b="b"/>
            <a:pathLst>
              <a:path w="253">
                <a:moveTo>
                  <a:pt x="0" y="0"/>
                </a:moveTo>
                <a:lnTo>
                  <a:pt x="253" y="0"/>
                </a:lnTo>
              </a:path>
            </a:pathLst>
          </a:cu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2643174" y="3214686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00" dirty="0" smtClean="0"/>
              <a:t>1 2 3</a:t>
            </a:r>
          </a:p>
          <a:p>
            <a:r>
              <a:rPr lang="es-ES" sz="700" dirty="0" smtClean="0"/>
              <a:t>4 5 6</a:t>
            </a:r>
          </a:p>
          <a:p>
            <a:r>
              <a:rPr lang="es-ES" sz="700" dirty="0" smtClean="0"/>
              <a:t>7 8 9</a:t>
            </a:r>
          </a:p>
          <a:p>
            <a:r>
              <a:rPr lang="es-ES" sz="700" dirty="0" smtClean="0"/>
              <a:t>* 0 #</a:t>
            </a:r>
            <a:endParaRPr lang="es-ES" sz="700" dirty="0"/>
          </a:p>
        </p:txBody>
      </p:sp>
      <p:sp>
        <p:nvSpPr>
          <p:cNvPr id="15" name="Freeform 11"/>
          <p:cNvSpPr>
            <a:spLocks noChangeArrowheads="1"/>
          </p:cNvSpPr>
          <p:nvPr/>
        </p:nvSpPr>
        <p:spPr bwMode="auto">
          <a:xfrm>
            <a:off x="2098665" y="3714752"/>
            <a:ext cx="401633" cy="71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00"/>
              </a:cxn>
              <a:cxn ang="0">
                <a:pos x="853" y="800"/>
              </a:cxn>
              <a:cxn ang="0">
                <a:pos x="853" y="0"/>
              </a:cxn>
              <a:cxn ang="0">
                <a:pos x="0" y="0"/>
              </a:cxn>
            </a:cxnLst>
            <a:rect l="0" t="0" r="r" b="b"/>
            <a:pathLst>
              <a:path w="853" h="800">
                <a:moveTo>
                  <a:pt x="0" y="0"/>
                </a:moveTo>
                <a:lnTo>
                  <a:pt x="0" y="800"/>
                </a:lnTo>
                <a:lnTo>
                  <a:pt x="853" y="800"/>
                </a:lnTo>
                <a:lnTo>
                  <a:pt x="853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sz="700" dirty="0"/>
          </a:p>
        </p:txBody>
      </p:sp>
      <p:sp>
        <p:nvSpPr>
          <p:cNvPr id="16" name="15 Rectángulo"/>
          <p:cNvSpPr/>
          <p:nvPr/>
        </p:nvSpPr>
        <p:spPr>
          <a:xfrm>
            <a:off x="928662" y="4500570"/>
            <a:ext cx="114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900" b="1" dirty="0" smtClean="0"/>
              <a:t> José actúa</a:t>
            </a:r>
          </a:p>
          <a:p>
            <a:pPr algn="ctr"/>
            <a:r>
              <a:rPr lang="es-ES" sz="900" b="1" dirty="0" smtClean="0"/>
              <a:t>como un</a:t>
            </a:r>
          </a:p>
          <a:p>
            <a:pPr algn="ctr"/>
            <a:r>
              <a:rPr lang="es-ES" sz="900" b="1" dirty="0" smtClean="0"/>
              <a:t>actor</a:t>
            </a:r>
            <a:endParaRPr lang="es-ES" sz="900" b="1" dirty="0"/>
          </a:p>
        </p:txBody>
      </p:sp>
      <p:sp>
        <p:nvSpPr>
          <p:cNvPr id="17" name="16 Rectángulo"/>
          <p:cNvSpPr/>
          <p:nvPr/>
        </p:nvSpPr>
        <p:spPr>
          <a:xfrm>
            <a:off x="3214694" y="4429132"/>
            <a:ext cx="12858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900" b="1" dirty="0" smtClean="0"/>
              <a:t>Antonio actúa</a:t>
            </a:r>
          </a:p>
          <a:p>
            <a:pPr algn="ctr"/>
            <a:r>
              <a:rPr lang="es-ES" sz="900" b="1" dirty="0" smtClean="0"/>
              <a:t>como un</a:t>
            </a:r>
          </a:p>
          <a:p>
            <a:pPr algn="ctr"/>
            <a:r>
              <a:rPr lang="es-ES" sz="900" b="1" dirty="0" smtClean="0"/>
              <a:t>actor</a:t>
            </a:r>
            <a:endParaRPr lang="es-ES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000108"/>
            <a:ext cx="4857784" cy="877824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114FFC"/>
                </a:solidFill>
                <a:latin typeface="Arial"/>
              </a:rPr>
              <a:t>Límites de los actores y del sistema</a:t>
            </a:r>
            <a:endParaRPr lang="es-ES" sz="20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es-ES" sz="1600" b="1" dirty="0" smtClean="0">
                <a:solidFill>
                  <a:srgbClr val="114FFC"/>
                </a:solidFill>
                <a:latin typeface="Arial"/>
              </a:rPr>
              <a:t>Un usuario puede actuar como varios</a:t>
            </a:r>
          </a:p>
          <a:p>
            <a:pPr algn="ctr"/>
            <a:r>
              <a:rPr lang="es-ES" sz="1600" b="1" dirty="0" smtClean="0">
                <a:solidFill>
                  <a:srgbClr val="114FFC"/>
                </a:solidFill>
                <a:latin typeface="Arial"/>
              </a:rPr>
              <a:t>actores</a:t>
            </a:r>
            <a:endParaRPr lang="es-ES" sz="16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929322" y="714356"/>
            <a:ext cx="2071702" cy="214314"/>
          </a:xfrm>
        </p:spPr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00240"/>
            <a:ext cx="519106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143248"/>
            <a:ext cx="35719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0" y="5572140"/>
            <a:ext cx="71434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5357850" y="5357826"/>
            <a:ext cx="71434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00034" y="2643182"/>
            <a:ext cx="457203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5429256" y="3214686"/>
            <a:ext cx="350046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1394</TotalTime>
  <Words>973</Words>
  <Application>Microsoft Office PowerPoint</Application>
  <PresentationFormat>Presentación en pantalla (4:3)</PresentationFormat>
  <Paragraphs>160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21</vt:i4>
      </vt:variant>
    </vt:vector>
  </HeadingPairs>
  <TitlesOfParts>
    <vt:vector size="24" baseType="lpstr">
      <vt:lpstr>Concurrencia</vt:lpstr>
      <vt:lpstr>Urbano</vt:lpstr>
      <vt:lpstr>Aspecto</vt:lpstr>
      <vt:lpstr>CASOS DE USO</vt:lpstr>
      <vt:lpstr>QUÉ ES?</vt:lpstr>
      <vt:lpstr>DIAGRAMA </vt:lpstr>
      <vt:lpstr>  Éxito de los casos de uso </vt:lpstr>
      <vt:lpstr>Elementos de los diagramas</vt:lpstr>
      <vt:lpstr>ACTORES</vt:lpstr>
      <vt:lpstr>Quienes son? </vt:lpstr>
      <vt:lpstr>Qué hacen en el sistema?</vt:lpstr>
      <vt:lpstr>Límites de los actores y del sistema</vt:lpstr>
      <vt:lpstr>CASOS DE USO</vt:lpstr>
      <vt:lpstr>CARACTERÍSTICAS</vt:lpstr>
      <vt:lpstr>Encontrando Casos de Uso: Preguntas Útiles</vt:lpstr>
      <vt:lpstr>El Diagrama de Caso de Uso</vt:lpstr>
      <vt:lpstr>Documentación de Caso de Uso</vt:lpstr>
      <vt:lpstr>Diapositiva 15</vt:lpstr>
      <vt:lpstr>Relaciones</vt:lpstr>
      <vt:lpstr>Relaciones</vt:lpstr>
      <vt:lpstr>Ejemplo de relaciones</vt:lpstr>
      <vt:lpstr>Diapositiva 19</vt:lpstr>
      <vt:lpstr>Diapositiva 20</vt:lpstr>
      <vt:lpstr>Diapositiva 21</vt:lpstr>
    </vt:vector>
  </TitlesOfParts>
  <Company>COTECNOVA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INGENIERIA DEL SOFTWARE</dc:title>
  <dc:creator>SUBACADEMICA</dc:creator>
  <cp:lastModifiedBy>INVEST</cp:lastModifiedBy>
  <cp:revision>83</cp:revision>
  <dcterms:created xsi:type="dcterms:W3CDTF">2010-04-08T20:29:15Z</dcterms:created>
  <dcterms:modified xsi:type="dcterms:W3CDTF">2011-09-12T22:52:04Z</dcterms:modified>
</cp:coreProperties>
</file>