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51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63E2173C-3CA2-433F-9075-34A9B831BF70}" type="datetimeFigureOut">
              <a:rPr lang="es-ES" smtClean="0"/>
              <a:pPr/>
              <a:t>03/09/2011</a:t>
            </a:fld>
            <a:endParaRPr lang="es-E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6907F9DE-E469-45FC-A9B9-6EB941F4347E}"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63E2173C-3CA2-433F-9075-34A9B831BF70}" type="datetimeFigureOut">
              <a:rPr lang="es-ES" smtClean="0"/>
              <a:pPr/>
              <a:t>03/09/2011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6907F9DE-E469-45FC-A9B9-6EB941F4347E}"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63E2173C-3CA2-433F-9075-34A9B831BF70}" type="datetimeFigureOut">
              <a:rPr lang="es-ES" smtClean="0"/>
              <a:pPr/>
              <a:t>03/09/2011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6907F9DE-E469-45FC-A9B9-6EB941F4347E}"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63E2173C-3CA2-433F-9075-34A9B831BF70}" type="datetimeFigureOut">
              <a:rPr lang="es-ES" smtClean="0"/>
              <a:pPr/>
              <a:t>03/09/2011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6907F9DE-E469-45FC-A9B9-6EB941F4347E}" type="slidenum">
              <a:rPr lang="es-ES" smtClean="0"/>
              <a:pPr/>
              <a:t>‹Nº›</a:t>
            </a:fld>
            <a:endParaRPr lang="es-ES"/>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63E2173C-3CA2-433F-9075-34A9B831BF70}" type="datetimeFigureOut">
              <a:rPr lang="es-ES" smtClean="0"/>
              <a:pPr/>
              <a:t>03/09/2011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6907F9DE-E469-45FC-A9B9-6EB941F4347E}" type="slidenum">
              <a:rPr lang="es-ES" smtClean="0"/>
              <a:pPr/>
              <a:t>‹Nº›</a:t>
            </a:fld>
            <a:endParaRPr lang="es-E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63E2173C-3CA2-433F-9075-34A9B831BF70}" type="datetimeFigureOut">
              <a:rPr lang="es-ES" smtClean="0"/>
              <a:pPr/>
              <a:t>03/09/2011</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6907F9DE-E469-45FC-A9B9-6EB941F4347E}" type="slidenum">
              <a:rPr lang="es-ES" smtClean="0"/>
              <a:pPr/>
              <a:t>‹Nº›</a:t>
            </a:fld>
            <a:endParaRPr lang="es-ES"/>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63E2173C-3CA2-433F-9075-34A9B831BF70}" type="datetimeFigureOut">
              <a:rPr lang="es-ES" smtClean="0"/>
              <a:pPr/>
              <a:t>03/09/2011</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6907F9DE-E469-45FC-A9B9-6EB941F4347E}"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63E2173C-3CA2-433F-9075-34A9B831BF70}" type="datetimeFigureOut">
              <a:rPr lang="es-ES" smtClean="0"/>
              <a:pPr/>
              <a:t>03/09/2011</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6907F9DE-E469-45FC-A9B9-6EB941F4347E}" type="slidenum">
              <a:rPr lang="es-ES" smtClean="0"/>
              <a:pPr/>
              <a:t>‹Nº›</a:t>
            </a:fld>
            <a:endParaRPr lang="es-ES"/>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63E2173C-3CA2-433F-9075-34A9B831BF70}" type="datetimeFigureOut">
              <a:rPr lang="es-ES" smtClean="0"/>
              <a:pPr/>
              <a:t>03/09/2011</a:t>
            </a:fld>
            <a:endParaRPr lang="es-ES"/>
          </a:p>
        </p:txBody>
      </p:sp>
      <p:sp>
        <p:nvSpPr>
          <p:cNvPr id="3" name="2 Marcador de pie de página"/>
          <p:cNvSpPr>
            <a:spLocks noGrp="1"/>
          </p:cNvSpPr>
          <p:nvPr>
            <p:ph type="ftr" sz="quarter" idx="11"/>
          </p:nvPr>
        </p:nvSpPr>
        <p:spPr/>
        <p:txBody>
          <a:bodyPr/>
          <a:lstStyle>
            <a:extLst/>
          </a:lstStyle>
          <a:p>
            <a:endParaRPr lang="es-ES"/>
          </a:p>
        </p:txBody>
      </p:sp>
      <p:sp>
        <p:nvSpPr>
          <p:cNvPr id="4" name="3 Marcador de número de diapositiva"/>
          <p:cNvSpPr>
            <a:spLocks noGrp="1"/>
          </p:cNvSpPr>
          <p:nvPr>
            <p:ph type="sldNum" sz="quarter" idx="12"/>
          </p:nvPr>
        </p:nvSpPr>
        <p:spPr/>
        <p:txBody>
          <a:bodyPr/>
          <a:lstStyle>
            <a:extLst/>
          </a:lstStyle>
          <a:p>
            <a:fld id="{6907F9DE-E469-45FC-A9B9-6EB941F4347E}"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63E2173C-3CA2-433F-9075-34A9B831BF70}" type="datetimeFigureOut">
              <a:rPr lang="es-ES" smtClean="0"/>
              <a:pPr/>
              <a:t>03/09/2011</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6907F9DE-E469-45FC-A9B9-6EB941F4347E}"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63E2173C-3CA2-433F-9075-34A9B831BF70}" type="datetimeFigureOut">
              <a:rPr lang="es-ES" smtClean="0"/>
              <a:pPr/>
              <a:t>03/09/2011</a:t>
            </a:fld>
            <a:endParaRPr lang="es-E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6907F9DE-E469-45FC-A9B9-6EB941F4347E}" type="slidenum">
              <a:rPr lang="es-ES" smtClean="0"/>
              <a:pPr/>
              <a:t>‹Nº›</a:t>
            </a:fld>
            <a:endParaRPr lang="es-ES"/>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63E2173C-3CA2-433F-9075-34A9B831BF70}" type="datetimeFigureOut">
              <a:rPr lang="es-ES" smtClean="0"/>
              <a:pPr/>
              <a:t>03/09/2011</a:t>
            </a:fld>
            <a:endParaRPr lang="es-E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907F9DE-E469-45FC-A9B9-6EB941F4347E}"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es.wikipedia.org/w/index.php?title=Desarrollo_en_espiral&amp;oldid=30135499"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es.wikipedia.org/wiki/Modelo_de_prototipos" TargetMode="External"/><Relationship Id="rId2" Type="http://schemas.openxmlformats.org/officeDocument/2006/relationships/hyperlink" Target="http://es.wikipedia.org/wiki/Barry_Boehm" TargetMode="External"/><Relationship Id="rId1" Type="http://schemas.openxmlformats.org/officeDocument/2006/relationships/slideLayout" Target="../slideLayouts/slideLayout2.xml"/><Relationship Id="rId5" Type="http://schemas.openxmlformats.org/officeDocument/2006/relationships/image" Target="http://3.bp.blogspot.com/_-FK8GK7Zbp0/SnnrJemuncI/AAAAAAAAABA/0zK-4gH0vHs/s320/boehm.jpg" TargetMode="Externa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es.wikipedia.org/wiki/Modelo_de_prototipo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95536" y="1052736"/>
            <a:ext cx="7772400" cy="1829761"/>
          </a:xfrm>
        </p:spPr>
        <p:txBody>
          <a:bodyPr/>
          <a:lstStyle/>
          <a:p>
            <a:pPr algn="ctr"/>
            <a:r>
              <a:rPr lang="es-ES" dirty="0" smtClean="0">
                <a:latin typeface="Arial" pitchFamily="34" charset="0"/>
                <a:cs typeface="Arial" pitchFamily="34" charset="0"/>
              </a:rPr>
              <a:t>MODELO ESPIRAL DE SEIS REGIONES</a:t>
            </a:r>
            <a:endParaRPr lang="es-ES" dirty="0">
              <a:latin typeface="Arial" pitchFamily="34" charset="0"/>
              <a:cs typeface="Arial" pitchFamily="34" charset="0"/>
            </a:endParaRPr>
          </a:p>
        </p:txBody>
      </p:sp>
      <p:sp>
        <p:nvSpPr>
          <p:cNvPr id="3" name="2 Subtítulo"/>
          <p:cNvSpPr>
            <a:spLocks noGrp="1"/>
          </p:cNvSpPr>
          <p:nvPr>
            <p:ph type="subTitle" idx="1"/>
          </p:nvPr>
        </p:nvSpPr>
        <p:spPr>
          <a:xfrm>
            <a:off x="1403648" y="3212976"/>
            <a:ext cx="6400800" cy="2351112"/>
          </a:xfrm>
        </p:spPr>
        <p:txBody>
          <a:bodyPr/>
          <a:lstStyle/>
          <a:p>
            <a:pPr algn="just"/>
            <a:r>
              <a:rPr lang="es-ES" dirty="0" smtClean="0">
                <a:solidFill>
                  <a:schemeClr val="tx1"/>
                </a:solidFill>
                <a:latin typeface="Arial" pitchFamily="34" charset="0"/>
                <a:cs typeface="Arial" pitchFamily="34" charset="0"/>
              </a:rPr>
              <a:t>JHENNIFER SANCHEZ ORTIZ</a:t>
            </a:r>
          </a:p>
          <a:p>
            <a:pPr algn="just"/>
            <a:r>
              <a:rPr lang="es-ES" dirty="0" smtClean="0">
                <a:solidFill>
                  <a:schemeClr val="tx1"/>
                </a:solidFill>
                <a:latin typeface="Arial" pitchFamily="34" charset="0"/>
                <a:cs typeface="Arial" pitchFamily="34" charset="0"/>
              </a:rPr>
              <a:t>CRISTIAN CAMILO RIASCOS</a:t>
            </a:r>
          </a:p>
          <a:p>
            <a:pPr algn="just"/>
            <a:r>
              <a:rPr lang="es-ES" dirty="0" smtClean="0">
                <a:solidFill>
                  <a:schemeClr val="tx1"/>
                </a:solidFill>
                <a:latin typeface="Arial" pitchFamily="34" charset="0"/>
                <a:cs typeface="Arial" pitchFamily="34" charset="0"/>
              </a:rPr>
              <a:t>ALEJANDRO PINEDA SANCHEZ</a:t>
            </a:r>
          </a:p>
          <a:p>
            <a:pPr algn="just"/>
            <a:r>
              <a:rPr lang="es-ES" dirty="0" smtClean="0">
                <a:solidFill>
                  <a:schemeClr val="tx1"/>
                </a:solidFill>
                <a:latin typeface="Arial" pitchFamily="34" charset="0"/>
                <a:cs typeface="Arial" pitchFamily="34" charset="0"/>
              </a:rPr>
              <a:t>FERNANDO JAVIER REBELLON</a:t>
            </a:r>
          </a:p>
          <a:p>
            <a:endParaRPr lang="es-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ES" sz="2200" dirty="0"/>
              <a:t>http://es.geocities.com/modeloespiral/definicion.htm</a:t>
            </a:r>
            <a:br>
              <a:rPr lang="es-ES" sz="2200" dirty="0"/>
            </a:br>
            <a:r>
              <a:rPr lang="es-ES" sz="2200" dirty="0"/>
              <a:t>http://es.wikipedia.org/wiki/Desarrollo_en_espiral</a:t>
            </a:r>
            <a:br>
              <a:rPr lang="es-ES" sz="2200" dirty="0"/>
            </a:br>
            <a:r>
              <a:rPr lang="es-ES" sz="2200" dirty="0"/>
              <a:t>http://148.202.148.5/cursos/cc321/fundamentos/unidad1/espiral.htm</a:t>
            </a:r>
          </a:p>
          <a:p>
            <a:r>
              <a:rPr lang="es-ES" sz="2200" dirty="0"/>
              <a:t>Desarrollo en espiral. (2009, 28) de septiembre. </a:t>
            </a:r>
            <a:r>
              <a:rPr lang="es-ES" sz="2200" dirty="0" err="1"/>
              <a:t>Wikipedia</a:t>
            </a:r>
            <a:r>
              <a:rPr lang="es-ES" sz="2200" dirty="0"/>
              <a:t>, La enciclopedia libre. Fecha de consulta: 21:12, diciembre 14, 2009 </a:t>
            </a:r>
            <a:r>
              <a:rPr lang="es-ES" sz="2200" u="sng" dirty="0">
                <a:hlinkClick r:id="rId2"/>
              </a:rPr>
              <a:t>http://es.wikipedia.org/w/index.php?title=Desarrollo_en_espiral&amp;oldid=30135499</a:t>
            </a:r>
            <a:endParaRPr lang="es-ES" sz="2200" dirty="0"/>
          </a:p>
          <a:p>
            <a:pPr>
              <a:buNone/>
            </a:pPr>
            <a:endParaRPr lang="es-ES" dirty="0"/>
          </a:p>
        </p:txBody>
      </p:sp>
      <p:sp>
        <p:nvSpPr>
          <p:cNvPr id="2" name="1 Título"/>
          <p:cNvSpPr>
            <a:spLocks noGrp="1"/>
          </p:cNvSpPr>
          <p:nvPr>
            <p:ph type="title"/>
          </p:nvPr>
        </p:nvSpPr>
        <p:spPr/>
        <p:txBody>
          <a:bodyPr>
            <a:normAutofit fontScale="90000"/>
          </a:bodyPr>
          <a:lstStyle/>
          <a:p>
            <a:pPr algn="ctr"/>
            <a:r>
              <a:rPr lang="es-ES" b="1" dirty="0"/>
              <a:t>BIBLIOGRAFIA</a:t>
            </a:r>
            <a:r>
              <a:rPr lang="es-ES" dirty="0"/>
              <a:t/>
            </a:r>
            <a:br>
              <a:rPr lang="es-ES" dirty="0"/>
            </a:br>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2"/>
            <a:ext cx="8507288" cy="5184576"/>
          </a:xfrm>
        </p:spPr>
        <p:txBody>
          <a:bodyPr>
            <a:normAutofit fontScale="25000" lnSpcReduction="20000"/>
          </a:bodyPr>
          <a:lstStyle/>
          <a:p>
            <a:pPr lvl="4"/>
            <a:endParaRPr lang="es-ES" sz="3800" dirty="0" smtClean="0">
              <a:latin typeface="Arial" pitchFamily="34" charset="0"/>
              <a:cs typeface="Arial" pitchFamily="34" charset="0"/>
            </a:endParaRPr>
          </a:p>
          <a:p>
            <a:pPr lvl="4"/>
            <a:endParaRPr lang="es-ES" sz="3800" dirty="0" smtClean="0">
              <a:latin typeface="Arial" pitchFamily="34" charset="0"/>
              <a:cs typeface="Arial" pitchFamily="34" charset="0"/>
            </a:endParaRPr>
          </a:p>
          <a:p>
            <a:pPr lvl="4">
              <a:buNone/>
            </a:pPr>
            <a:endParaRPr lang="es-ES" sz="3800" dirty="0" smtClean="0">
              <a:latin typeface="Arial" pitchFamily="34" charset="0"/>
              <a:cs typeface="Arial" pitchFamily="34" charset="0"/>
            </a:endParaRPr>
          </a:p>
          <a:p>
            <a:pPr lvl="4"/>
            <a:endParaRPr lang="es-ES" sz="3800" dirty="0" smtClean="0">
              <a:latin typeface="Arial" pitchFamily="34" charset="0"/>
              <a:cs typeface="Arial" pitchFamily="34" charset="0"/>
            </a:endParaRPr>
          </a:p>
          <a:p>
            <a:pPr lvl="4" algn="just">
              <a:buFont typeface="Wingdings" pitchFamily="2" charset="2"/>
              <a:buChar char="Ø"/>
            </a:pPr>
            <a:r>
              <a:rPr lang="es-ES" sz="7200" dirty="0" smtClean="0">
                <a:latin typeface="Arial" pitchFamily="34" charset="0"/>
                <a:cs typeface="Arial" pitchFamily="34" charset="0"/>
              </a:rPr>
              <a:t> El </a:t>
            </a:r>
            <a:r>
              <a:rPr lang="es-ES" sz="7200" dirty="0">
                <a:latin typeface="Arial" pitchFamily="34" charset="0"/>
                <a:cs typeface="Arial" pitchFamily="34" charset="0"/>
              </a:rPr>
              <a:t>creador del modelo en espiral fue Barry </a:t>
            </a:r>
            <a:r>
              <a:rPr lang="es-ES" sz="7200" dirty="0" err="1">
                <a:latin typeface="Arial" pitchFamily="34" charset="0"/>
                <a:cs typeface="Arial" pitchFamily="34" charset="0"/>
              </a:rPr>
              <a:t>Boehm</a:t>
            </a:r>
            <a:r>
              <a:rPr lang="es-ES" sz="7200" dirty="0">
                <a:latin typeface="Arial" pitchFamily="34" charset="0"/>
                <a:cs typeface="Arial" pitchFamily="34" charset="0"/>
              </a:rPr>
              <a:t> quien recibió su </a:t>
            </a:r>
            <a:r>
              <a:rPr lang="es-ES" sz="7200" dirty="0" smtClean="0">
                <a:latin typeface="Arial" pitchFamily="34" charset="0"/>
                <a:cs typeface="Arial" pitchFamily="34" charset="0"/>
              </a:rPr>
              <a:t>   grado </a:t>
            </a:r>
            <a:r>
              <a:rPr lang="es-ES" sz="7200" dirty="0">
                <a:latin typeface="Arial" pitchFamily="34" charset="0"/>
                <a:cs typeface="Arial" pitchFamily="34" charset="0"/>
              </a:rPr>
              <a:t>de B.A. de Harvard en 1957, y sus grados de M.S. y de </a:t>
            </a:r>
            <a:r>
              <a:rPr lang="es-ES" sz="7200" dirty="0" err="1">
                <a:latin typeface="Arial" pitchFamily="34" charset="0"/>
                <a:cs typeface="Arial" pitchFamily="34" charset="0"/>
              </a:rPr>
              <a:t>Ph.D.</a:t>
            </a:r>
            <a:r>
              <a:rPr lang="es-ES" sz="7200" dirty="0">
                <a:latin typeface="Arial" pitchFamily="34" charset="0"/>
                <a:cs typeface="Arial" pitchFamily="34" charset="0"/>
              </a:rPr>
              <a:t> de UCLA en 1961 y 1964, todo en matemáticas</a:t>
            </a:r>
            <a:r>
              <a:rPr lang="es-ES" sz="7200" dirty="0" smtClean="0">
                <a:latin typeface="Arial" pitchFamily="34" charset="0"/>
                <a:cs typeface="Arial" pitchFamily="34" charset="0"/>
              </a:rPr>
              <a:t>.</a:t>
            </a:r>
          </a:p>
          <a:p>
            <a:pPr lvl="4" algn="just"/>
            <a:endParaRPr lang="es-ES" sz="7200" dirty="0" smtClean="0">
              <a:latin typeface="Arial" pitchFamily="34" charset="0"/>
              <a:cs typeface="Arial" pitchFamily="34" charset="0"/>
            </a:endParaRPr>
          </a:p>
          <a:p>
            <a:pPr lvl="4" algn="just">
              <a:buNone/>
            </a:pPr>
            <a:endParaRPr lang="es-ES" sz="7200" dirty="0" smtClean="0">
              <a:latin typeface="Arial" pitchFamily="34" charset="0"/>
              <a:cs typeface="Arial" pitchFamily="34" charset="0"/>
            </a:endParaRPr>
          </a:p>
          <a:p>
            <a:pPr lvl="4" algn="just"/>
            <a:endParaRPr lang="es-ES" sz="7200" dirty="0" smtClean="0">
              <a:latin typeface="Arial" pitchFamily="34" charset="0"/>
              <a:cs typeface="Arial" pitchFamily="34" charset="0"/>
            </a:endParaRPr>
          </a:p>
          <a:p>
            <a:pPr lvl="4" algn="just">
              <a:buNone/>
            </a:pPr>
            <a:endParaRPr lang="es-ES" sz="7200" dirty="0" smtClean="0">
              <a:latin typeface="Arial" pitchFamily="34" charset="0"/>
              <a:cs typeface="Arial" pitchFamily="34" charset="0"/>
            </a:endParaRPr>
          </a:p>
          <a:p>
            <a:pPr lvl="4" algn="just">
              <a:buNone/>
            </a:pPr>
            <a:endParaRPr lang="es-ES" sz="7200" dirty="0" smtClean="0">
              <a:latin typeface="Arial" pitchFamily="34" charset="0"/>
              <a:cs typeface="Arial" pitchFamily="34" charset="0"/>
            </a:endParaRPr>
          </a:p>
          <a:p>
            <a:pPr lvl="1" algn="just">
              <a:buFont typeface="Wingdings" pitchFamily="2" charset="2"/>
              <a:buChar char="Ø"/>
            </a:pPr>
            <a:r>
              <a:rPr lang="es-ES" sz="7200" dirty="0" smtClean="0">
                <a:latin typeface="Arial" pitchFamily="34" charset="0"/>
                <a:cs typeface="Arial" pitchFamily="34" charset="0"/>
              </a:rPr>
              <a:t>El </a:t>
            </a:r>
            <a:r>
              <a:rPr lang="es-ES" sz="7200" dirty="0">
                <a:latin typeface="Arial" pitchFamily="34" charset="0"/>
                <a:cs typeface="Arial" pitchFamily="34" charset="0"/>
              </a:rPr>
              <a:t>modelo espiral fue propuesto inicialmente por </a:t>
            </a:r>
            <a:r>
              <a:rPr lang="es-ES" sz="7200" u="sng" dirty="0">
                <a:latin typeface="Arial" pitchFamily="34" charset="0"/>
                <a:cs typeface="Arial" pitchFamily="34" charset="0"/>
                <a:hlinkClick r:id="rId2" tooltip="Barry Boehm"/>
              </a:rPr>
              <a:t>Barry </a:t>
            </a:r>
            <a:r>
              <a:rPr lang="es-ES" sz="7200" u="sng" dirty="0" err="1">
                <a:latin typeface="Arial" pitchFamily="34" charset="0"/>
                <a:cs typeface="Arial" pitchFamily="34" charset="0"/>
                <a:hlinkClick r:id="rId2" tooltip="Barry Boehm"/>
              </a:rPr>
              <a:t>Boehm</a:t>
            </a:r>
            <a:r>
              <a:rPr lang="es-ES" sz="7200" dirty="0">
                <a:latin typeface="Arial" pitchFamily="34" charset="0"/>
                <a:cs typeface="Arial" pitchFamily="34" charset="0"/>
              </a:rPr>
              <a:t>. Es un </a:t>
            </a:r>
            <a:r>
              <a:rPr lang="es-ES" sz="7200" dirty="0" smtClean="0">
                <a:latin typeface="Arial" pitchFamily="34" charset="0"/>
                <a:cs typeface="Arial" pitchFamily="34" charset="0"/>
              </a:rPr>
              <a:t>modelo evolutivo      que </a:t>
            </a:r>
            <a:r>
              <a:rPr lang="es-ES" sz="7200" dirty="0">
                <a:latin typeface="Arial" pitchFamily="34" charset="0"/>
                <a:cs typeface="Arial" pitchFamily="34" charset="0"/>
              </a:rPr>
              <a:t>conjuga la naturaleza iterativa del modelo </a:t>
            </a:r>
            <a:r>
              <a:rPr lang="es-ES" sz="7200" u="sng" dirty="0" err="1">
                <a:latin typeface="Arial" pitchFamily="34" charset="0"/>
                <a:cs typeface="Arial" pitchFamily="34" charset="0"/>
                <a:hlinkClick r:id="rId3" tooltip="Modelo de prototipos"/>
              </a:rPr>
              <a:t>MCP</a:t>
            </a:r>
            <a:r>
              <a:rPr lang="es-ES" sz="7200" dirty="0" err="1">
                <a:latin typeface="Arial" pitchFamily="34" charset="0"/>
                <a:cs typeface="Arial" pitchFamily="34" charset="0"/>
              </a:rPr>
              <a:t>con</a:t>
            </a:r>
            <a:r>
              <a:rPr lang="es-ES" sz="7200" dirty="0">
                <a:latin typeface="Arial" pitchFamily="34" charset="0"/>
                <a:cs typeface="Arial" pitchFamily="34" charset="0"/>
              </a:rPr>
              <a:t> los aspectos controlados y sistemáticos del Modelo Cascada. Proporciona potencial para desarrollo rápido de versiones incrementales. En el modelo Espiral el software se construye en una serie de versiones incrementales. En las primeras iteraciones la versión incremental podría ser un modelo en papel o bien un prototipo. En las últimas iteraciones se producen versiones cada vez más completas del sistema </a:t>
            </a:r>
            <a:r>
              <a:rPr lang="es-ES" sz="7200" dirty="0" smtClean="0">
                <a:latin typeface="Arial" pitchFamily="34" charset="0"/>
                <a:cs typeface="Arial" pitchFamily="34" charset="0"/>
              </a:rPr>
              <a:t>diseñado.</a:t>
            </a:r>
            <a:endParaRPr lang="es-ES" sz="7200" dirty="0">
              <a:latin typeface="Arial" pitchFamily="34" charset="0"/>
              <a:cs typeface="Arial" pitchFamily="34" charset="0"/>
            </a:endParaRPr>
          </a:p>
          <a:p>
            <a:pPr lvl="1" algn="just">
              <a:buNone/>
            </a:pPr>
            <a:r>
              <a:rPr lang="es-ES" sz="6400" dirty="0">
                <a:latin typeface="Arial" pitchFamily="34" charset="0"/>
                <a:cs typeface="Arial" pitchFamily="34" charset="0"/>
              </a:rPr>
              <a:t/>
            </a:r>
            <a:br>
              <a:rPr lang="es-ES" sz="6400" dirty="0">
                <a:latin typeface="Arial" pitchFamily="34" charset="0"/>
                <a:cs typeface="Arial" pitchFamily="34" charset="0"/>
              </a:rPr>
            </a:br>
            <a:r>
              <a:rPr lang="es-ES" sz="4200" dirty="0">
                <a:latin typeface="Arial" pitchFamily="34" charset="0"/>
                <a:cs typeface="Arial" pitchFamily="34" charset="0"/>
              </a:rPr>
              <a:t/>
            </a:r>
            <a:br>
              <a:rPr lang="es-ES" sz="4200" dirty="0">
                <a:latin typeface="Arial" pitchFamily="34" charset="0"/>
                <a:cs typeface="Arial" pitchFamily="34" charset="0"/>
              </a:rPr>
            </a:br>
            <a:endParaRPr lang="es-ES" sz="4200" dirty="0">
              <a:latin typeface="Arial" pitchFamily="34" charset="0"/>
              <a:cs typeface="Arial" pitchFamily="34" charset="0"/>
            </a:endParaRPr>
          </a:p>
        </p:txBody>
      </p:sp>
      <p:sp>
        <p:nvSpPr>
          <p:cNvPr id="2" name="1 Título"/>
          <p:cNvSpPr>
            <a:spLocks noGrp="1"/>
          </p:cNvSpPr>
          <p:nvPr>
            <p:ph type="title"/>
          </p:nvPr>
        </p:nvSpPr>
        <p:spPr>
          <a:xfrm>
            <a:off x="457200" y="274638"/>
            <a:ext cx="8229600" cy="1066130"/>
          </a:xfrm>
        </p:spPr>
        <p:txBody>
          <a:bodyPr/>
          <a:lstStyle/>
          <a:p>
            <a:r>
              <a:rPr lang="es-ES" dirty="0" smtClean="0">
                <a:latin typeface="Arial" pitchFamily="34" charset="0"/>
                <a:cs typeface="Arial" pitchFamily="34" charset="0"/>
              </a:rPr>
              <a:t>DEFINICIÒN</a:t>
            </a:r>
            <a:endParaRPr lang="es-ES" dirty="0">
              <a:latin typeface="Arial" pitchFamily="34" charset="0"/>
              <a:cs typeface="Arial" pitchFamily="34" charset="0"/>
            </a:endParaRPr>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1025" name="BLOGGER_PHOTO_ID_5366578979055508930" descr="http://3.bp.blogspot.com/_-FK8GK7Zbp0/SnnrJemuncI/AAAAAAAAABA/0zK-4gH0vHs/s320/boehm.jpg"/>
          <p:cNvPicPr>
            <a:picLocks noChangeAspect="1" noChangeArrowheads="1"/>
          </p:cNvPicPr>
          <p:nvPr/>
        </p:nvPicPr>
        <p:blipFill>
          <a:blip r:embed="rId4" r:link="rId5" cstate="print"/>
          <a:srcRect/>
          <a:stretch>
            <a:fillRect/>
          </a:stretch>
        </p:blipFill>
        <p:spPr bwMode="auto">
          <a:xfrm>
            <a:off x="467545" y="1844824"/>
            <a:ext cx="1152128" cy="18002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latin typeface="Arial" pitchFamily="34" charset="0"/>
                <a:cs typeface="Arial" pitchFamily="34" charset="0"/>
              </a:rPr>
              <a:t>CICLO DE VIDA</a:t>
            </a:r>
            <a:endParaRPr lang="es-ES" dirty="0">
              <a:latin typeface="Arial" pitchFamily="34" charset="0"/>
              <a:cs typeface="Arial" pitchFamily="34" charset="0"/>
            </a:endParaRPr>
          </a:p>
        </p:txBody>
      </p:sp>
      <p:pic>
        <p:nvPicPr>
          <p:cNvPr id="1026" name="Picture 2" descr="E:\modelo_espiral.jpg"/>
          <p:cNvPicPr>
            <a:picLocks noGrp="1" noChangeAspect="1" noChangeArrowheads="1"/>
          </p:cNvPicPr>
          <p:nvPr>
            <p:ph idx="1"/>
          </p:nvPr>
        </p:nvPicPr>
        <p:blipFill>
          <a:blip r:embed="rId2" cstate="print"/>
          <a:srcRect/>
          <a:stretch>
            <a:fillRect/>
          </a:stretch>
        </p:blipFill>
        <p:spPr bwMode="auto">
          <a:xfrm>
            <a:off x="966183" y="1679312"/>
            <a:ext cx="6203524" cy="426996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772816"/>
            <a:ext cx="8229600" cy="4353347"/>
          </a:xfrm>
        </p:spPr>
        <p:txBody>
          <a:bodyPr/>
          <a:lstStyle/>
          <a:p>
            <a:pPr>
              <a:buFont typeface="Wingdings" pitchFamily="2" charset="2"/>
              <a:buChar char="Ø"/>
            </a:pPr>
            <a:r>
              <a:rPr lang="es-ES" dirty="0">
                <a:latin typeface="Arial" pitchFamily="34" charset="0"/>
                <a:cs typeface="Arial" pitchFamily="34" charset="0"/>
              </a:rPr>
              <a:t>Comunicación con el </a:t>
            </a:r>
            <a:r>
              <a:rPr lang="es-ES" dirty="0" smtClean="0">
                <a:latin typeface="Arial" pitchFamily="34" charset="0"/>
                <a:cs typeface="Arial" pitchFamily="34" charset="0"/>
              </a:rPr>
              <a:t>cliente.</a:t>
            </a:r>
          </a:p>
          <a:p>
            <a:pPr>
              <a:buFont typeface="Wingdings" pitchFamily="2" charset="2"/>
              <a:buChar char="Ø"/>
            </a:pPr>
            <a:r>
              <a:rPr lang="es-ES" dirty="0" smtClean="0">
                <a:latin typeface="Arial" pitchFamily="34" charset="0"/>
                <a:cs typeface="Arial" pitchFamily="34" charset="0"/>
              </a:rPr>
              <a:t>Planificación</a:t>
            </a:r>
            <a:r>
              <a:rPr lang="es-ES" dirty="0">
                <a:latin typeface="Arial" pitchFamily="34" charset="0"/>
                <a:cs typeface="Arial" pitchFamily="34" charset="0"/>
              </a:rPr>
              <a:t>.</a:t>
            </a:r>
            <a:endParaRPr lang="es-ES" dirty="0" smtClean="0">
              <a:latin typeface="Arial" pitchFamily="34" charset="0"/>
              <a:cs typeface="Arial" pitchFamily="34" charset="0"/>
            </a:endParaRPr>
          </a:p>
          <a:p>
            <a:pPr>
              <a:buFont typeface="Wingdings" pitchFamily="2" charset="2"/>
              <a:buChar char="Ø"/>
            </a:pPr>
            <a:r>
              <a:rPr lang="es-ES" dirty="0">
                <a:latin typeface="Arial" pitchFamily="34" charset="0"/>
                <a:cs typeface="Arial" pitchFamily="34" charset="0"/>
              </a:rPr>
              <a:t>Análisis de </a:t>
            </a:r>
            <a:r>
              <a:rPr lang="es-ES" dirty="0" smtClean="0">
                <a:latin typeface="Arial" pitchFamily="34" charset="0"/>
                <a:cs typeface="Arial" pitchFamily="34" charset="0"/>
              </a:rPr>
              <a:t>riesgos.</a:t>
            </a:r>
          </a:p>
          <a:p>
            <a:pPr>
              <a:buFont typeface="Wingdings" pitchFamily="2" charset="2"/>
              <a:buChar char="Ø"/>
            </a:pPr>
            <a:r>
              <a:rPr lang="es-ES" dirty="0" smtClean="0">
                <a:latin typeface="Arial" pitchFamily="34" charset="0"/>
                <a:cs typeface="Arial" pitchFamily="34" charset="0"/>
              </a:rPr>
              <a:t>Ingeniería.</a:t>
            </a:r>
          </a:p>
          <a:p>
            <a:pPr>
              <a:buFont typeface="Wingdings" pitchFamily="2" charset="2"/>
              <a:buChar char="Ø"/>
            </a:pPr>
            <a:r>
              <a:rPr lang="es-ES" dirty="0">
                <a:latin typeface="Arial" pitchFamily="34" charset="0"/>
                <a:cs typeface="Arial" pitchFamily="34" charset="0"/>
              </a:rPr>
              <a:t>Construcción y </a:t>
            </a:r>
            <a:r>
              <a:rPr lang="es-ES" dirty="0" smtClean="0">
                <a:latin typeface="Arial" pitchFamily="34" charset="0"/>
                <a:cs typeface="Arial" pitchFamily="34" charset="0"/>
              </a:rPr>
              <a:t>entrega</a:t>
            </a:r>
          </a:p>
          <a:p>
            <a:pPr>
              <a:buFont typeface="Wingdings" pitchFamily="2" charset="2"/>
              <a:buChar char="Ø"/>
            </a:pPr>
            <a:r>
              <a:rPr lang="es-ES" dirty="0">
                <a:latin typeface="Arial" pitchFamily="34" charset="0"/>
                <a:cs typeface="Arial" pitchFamily="34" charset="0"/>
              </a:rPr>
              <a:t>Evaluación del cliente</a:t>
            </a:r>
          </a:p>
        </p:txBody>
      </p:sp>
      <p:sp>
        <p:nvSpPr>
          <p:cNvPr id="2" name="1 Título"/>
          <p:cNvSpPr>
            <a:spLocks noGrp="1"/>
          </p:cNvSpPr>
          <p:nvPr>
            <p:ph type="title"/>
          </p:nvPr>
        </p:nvSpPr>
        <p:spPr/>
        <p:txBody>
          <a:bodyPr/>
          <a:lstStyle/>
          <a:p>
            <a:r>
              <a:rPr lang="es-ES" dirty="0" smtClean="0">
                <a:latin typeface="Arial" pitchFamily="34" charset="0"/>
                <a:cs typeface="Arial" pitchFamily="34" charset="0"/>
              </a:rPr>
              <a:t>REGIONES DE TAREA</a:t>
            </a:r>
            <a:endParaRPr lang="es-E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1700808"/>
            <a:ext cx="8219256" cy="4176464"/>
          </a:xfrm>
        </p:spPr>
        <p:txBody>
          <a:bodyPr>
            <a:noAutofit/>
          </a:bodyPr>
          <a:lstStyle/>
          <a:p>
            <a:pPr algn="just">
              <a:buNone/>
            </a:pPr>
            <a:r>
              <a:rPr lang="es-ES" sz="2400" dirty="0" smtClean="0">
                <a:latin typeface="Arial" pitchFamily="34" charset="0"/>
                <a:cs typeface="Arial" pitchFamily="34" charset="0"/>
              </a:rPr>
              <a:t>   Su </a:t>
            </a:r>
            <a:r>
              <a:rPr lang="es-ES" sz="2400" dirty="0">
                <a:latin typeface="Arial" pitchFamily="34" charset="0"/>
                <a:cs typeface="Arial" pitchFamily="34" charset="0"/>
              </a:rPr>
              <a:t>Modelo de Ciclo de Vida en Espiral tiene en cuenta fuertemente el riesgo que aparece a la hora de desarrollar software. Para ello, se comienza mirando las posibles alternativas de desarrollo, se opta por la de riesgo más asumible y se hace un ciclo de la espiral. Si el cliente quiere seguir haciendo mejoras en el software, se vuelve a evaluar las distintas nuevas alternativas y riesgos y se realiza otra vuelta de la espiral, así hasta que llegue un momento en el que el producto software desarrollado sea aceptado y no necesite seguir mejorándose con otro nuevo ciclo.</a:t>
            </a:r>
          </a:p>
        </p:txBody>
      </p:sp>
      <p:sp>
        <p:nvSpPr>
          <p:cNvPr id="2" name="1 Título"/>
          <p:cNvSpPr>
            <a:spLocks noGrp="1"/>
          </p:cNvSpPr>
          <p:nvPr>
            <p:ph type="title"/>
          </p:nvPr>
        </p:nvSpPr>
        <p:spPr/>
        <p:txBody>
          <a:bodyPr>
            <a:normAutofit fontScale="90000"/>
          </a:bodyPr>
          <a:lstStyle/>
          <a:p>
            <a:r>
              <a:rPr lang="es-ES" dirty="0" smtClean="0">
                <a:latin typeface="Arial" pitchFamily="34" charset="0"/>
                <a:cs typeface="Arial" pitchFamily="34" charset="0"/>
              </a:rPr>
              <a:t>EL MODELO EVOLUTIVO ESPIRAL</a:t>
            </a:r>
            <a:endParaRPr lang="es-E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484784"/>
            <a:ext cx="8229600" cy="5246043"/>
          </a:xfrm>
        </p:spPr>
        <p:txBody>
          <a:bodyPr>
            <a:noAutofit/>
          </a:bodyPr>
          <a:lstStyle/>
          <a:p>
            <a:pPr algn="just">
              <a:buFont typeface="Wingdings" pitchFamily="2" charset="2"/>
              <a:buChar char="Ø"/>
            </a:pPr>
            <a:r>
              <a:rPr lang="es-ES" sz="2000" dirty="0">
                <a:latin typeface="Arial" pitchFamily="34" charset="0"/>
                <a:cs typeface="Arial" pitchFamily="34" charset="0"/>
              </a:rPr>
              <a:t>Los Objetivos: Que necesidad debe cubrir el producto.</a:t>
            </a:r>
          </a:p>
          <a:p>
            <a:pPr algn="just">
              <a:buFont typeface="Wingdings" pitchFamily="2" charset="2"/>
              <a:buChar char="Ø"/>
            </a:pPr>
            <a:r>
              <a:rPr lang="es-ES" sz="2000" dirty="0">
                <a:latin typeface="Arial" pitchFamily="34" charset="0"/>
                <a:cs typeface="Arial" pitchFamily="34" charset="0"/>
              </a:rPr>
              <a:t>Alternativas: Las diferentes formas de conseguir los objetivos de forma exitosa, desde diferentes puntos de vista como pueden ser:</a:t>
            </a:r>
          </a:p>
          <a:p>
            <a:pPr algn="just">
              <a:buFont typeface="Wingdings" pitchFamily="2" charset="2"/>
              <a:buChar char="Ø"/>
            </a:pPr>
            <a:r>
              <a:rPr lang="es-ES" sz="1800" dirty="0">
                <a:latin typeface="Arial" pitchFamily="34" charset="0"/>
                <a:cs typeface="Arial" pitchFamily="34" charset="0"/>
              </a:rPr>
              <a:t>Características</a:t>
            </a:r>
            <a:r>
              <a:rPr lang="es-ES" sz="2000" dirty="0">
                <a:latin typeface="Arial" pitchFamily="34" charset="0"/>
                <a:cs typeface="Arial" pitchFamily="34" charset="0"/>
              </a:rPr>
              <a:t>: experiencia del personal, requisitos a cumplir, etc.</a:t>
            </a:r>
          </a:p>
          <a:p>
            <a:pPr algn="just">
              <a:buFont typeface="Wingdings" pitchFamily="2" charset="2"/>
              <a:buChar char="Ø"/>
            </a:pPr>
            <a:r>
              <a:rPr lang="es-ES" sz="2000" dirty="0">
                <a:latin typeface="Arial" pitchFamily="34" charset="0"/>
                <a:cs typeface="Arial" pitchFamily="34" charset="0"/>
              </a:rPr>
              <a:t>Formas de gestión del sistema.</a:t>
            </a:r>
          </a:p>
          <a:p>
            <a:pPr algn="just">
              <a:buFont typeface="Wingdings" pitchFamily="2" charset="2"/>
              <a:buChar char="Ø"/>
            </a:pPr>
            <a:r>
              <a:rPr lang="es-ES" sz="2000" dirty="0">
                <a:latin typeface="Arial" pitchFamily="34" charset="0"/>
                <a:cs typeface="Arial" pitchFamily="34" charset="0"/>
              </a:rPr>
              <a:t>Riesgo asumido con cada alternativa.</a:t>
            </a:r>
          </a:p>
          <a:p>
            <a:pPr algn="just">
              <a:buFont typeface="Wingdings" pitchFamily="2" charset="2"/>
              <a:buChar char="Ø"/>
            </a:pPr>
            <a:r>
              <a:rPr lang="es-ES" sz="2000" dirty="0">
                <a:latin typeface="Arial" pitchFamily="34" charset="0"/>
                <a:cs typeface="Arial" pitchFamily="34" charset="0"/>
              </a:rPr>
              <a:t>Desarrollar y Verificar: Programar y probar el software.</a:t>
            </a:r>
          </a:p>
          <a:p>
            <a:pPr algn="just">
              <a:buFont typeface="Wingdings" pitchFamily="2" charset="2"/>
              <a:buChar char="Ø"/>
            </a:pPr>
            <a:r>
              <a:rPr lang="es-ES" sz="2000" dirty="0">
                <a:latin typeface="Arial" pitchFamily="34" charset="0"/>
                <a:cs typeface="Arial" pitchFamily="34" charset="0"/>
              </a:rPr>
              <a:t>Si el resultado no es el adecuado o se necesita implementar mejoras o funcionalidades [editar]Se planificaran los siguientes pasos y se comienza un nuevo ciclo de la espiral. La espiral tiene una forma de caracola y se dice que mantiene dos dimensiones, la radial y la angular:</a:t>
            </a:r>
          </a:p>
          <a:p>
            <a:pPr algn="just">
              <a:buFont typeface="Wingdings" pitchFamily="2" charset="2"/>
              <a:buChar char="Ø"/>
            </a:pPr>
            <a:r>
              <a:rPr lang="es-ES" sz="2000" dirty="0">
                <a:latin typeface="Arial" pitchFamily="34" charset="0"/>
                <a:cs typeface="Arial" pitchFamily="34" charset="0"/>
              </a:rPr>
              <a:t>Angular: Indica el avance del proyecto software dentro de un ciclo.</a:t>
            </a:r>
          </a:p>
          <a:p>
            <a:pPr algn="just">
              <a:buFont typeface="Wingdings" pitchFamily="2" charset="2"/>
              <a:buChar char="Ø"/>
            </a:pPr>
            <a:r>
              <a:rPr lang="es-ES" sz="2000" dirty="0">
                <a:latin typeface="Arial" pitchFamily="34" charset="0"/>
                <a:cs typeface="Arial" pitchFamily="34" charset="0"/>
              </a:rPr>
              <a:t>Radial: Indica el aumento del coste del proyecto, ya que con cada nueva iteración se pasa más tiempo desarrollando.</a:t>
            </a:r>
          </a:p>
          <a:p>
            <a:endParaRPr lang="es-ES" sz="2000" dirty="0" smtClean="0">
              <a:latin typeface="Arial" pitchFamily="34" charset="0"/>
              <a:cs typeface="Arial" pitchFamily="34" charset="0"/>
            </a:endParaRPr>
          </a:p>
          <a:p>
            <a:endParaRPr lang="es-ES" sz="2000" dirty="0">
              <a:latin typeface="Arial" pitchFamily="34" charset="0"/>
              <a:cs typeface="Arial" pitchFamily="34" charset="0"/>
            </a:endParaRPr>
          </a:p>
        </p:txBody>
      </p:sp>
      <p:sp>
        <p:nvSpPr>
          <p:cNvPr id="2" name="1 Título"/>
          <p:cNvSpPr>
            <a:spLocks noGrp="1"/>
          </p:cNvSpPr>
          <p:nvPr>
            <p:ph type="title"/>
          </p:nvPr>
        </p:nvSpPr>
        <p:spPr>
          <a:xfrm>
            <a:off x="395536" y="260648"/>
            <a:ext cx="8229600" cy="1440160"/>
          </a:xfrm>
        </p:spPr>
        <p:txBody>
          <a:bodyPr>
            <a:noAutofit/>
          </a:bodyPr>
          <a:lstStyle/>
          <a:p>
            <a:r>
              <a:rPr lang="es-ES" sz="4000" dirty="0" smtClean="0">
                <a:latin typeface="Arial" pitchFamily="34" charset="0"/>
                <a:cs typeface="Arial" pitchFamily="34" charset="0"/>
              </a:rPr>
              <a:t>EN CADA VUELTA O ITERACIÓN HAY QUE TENER EN CUENTA:</a:t>
            </a:r>
            <a:br>
              <a:rPr lang="es-ES" sz="4000" dirty="0" smtClean="0">
                <a:latin typeface="Arial" pitchFamily="34" charset="0"/>
                <a:cs typeface="Arial" pitchFamily="34" charset="0"/>
              </a:rPr>
            </a:br>
            <a:endParaRPr lang="es-ES" sz="4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0"/>
            <a:ext cx="8363272" cy="4525963"/>
          </a:xfrm>
        </p:spPr>
        <p:txBody>
          <a:bodyPr>
            <a:normAutofit/>
          </a:bodyPr>
          <a:lstStyle/>
          <a:p>
            <a:pPr algn="just">
              <a:buFont typeface="Wingdings" pitchFamily="2" charset="2"/>
              <a:buChar char="Ø"/>
            </a:pPr>
            <a:r>
              <a:rPr lang="es-ES" sz="2000" dirty="0">
                <a:latin typeface="Arial" pitchFamily="34" charset="0"/>
                <a:cs typeface="Arial" pitchFamily="34" charset="0"/>
              </a:rPr>
              <a:t>El modelo en espiral puede adaptarse y aplicarse a lo largo de la vida del software de computadora.</a:t>
            </a:r>
          </a:p>
          <a:p>
            <a:pPr algn="just">
              <a:buFont typeface="Wingdings" pitchFamily="2" charset="2"/>
              <a:buChar char="Ø"/>
            </a:pPr>
            <a:r>
              <a:rPr lang="es-ES" sz="2000" dirty="0">
                <a:latin typeface="Arial" pitchFamily="34" charset="0"/>
                <a:cs typeface="Arial" pitchFamily="34" charset="0"/>
              </a:rPr>
              <a:t>Como el software evoluciona a medida que progresa el proceso, el desarrollador y el cliente comprenden y reaccionan mejor ante riesgos en cada uno de los nivele evolutivos.</a:t>
            </a:r>
          </a:p>
          <a:p>
            <a:pPr algn="just">
              <a:buFont typeface="Wingdings" pitchFamily="2" charset="2"/>
              <a:buChar char="Ø"/>
            </a:pPr>
            <a:r>
              <a:rPr lang="es-ES" sz="2000" dirty="0">
                <a:latin typeface="Arial" pitchFamily="34" charset="0"/>
                <a:cs typeface="Arial" pitchFamily="34" charset="0"/>
              </a:rPr>
              <a:t>El modelo en espiral permite a quien lo desarrolla aplicar el enfoque de construcción de prototipos en cualquier etapa de evolución del producto</a:t>
            </a:r>
            <a:r>
              <a:rPr lang="es-ES" sz="2000" dirty="0" smtClean="0">
                <a:latin typeface="Arial" pitchFamily="34" charset="0"/>
                <a:cs typeface="Arial" pitchFamily="34" charset="0"/>
              </a:rPr>
              <a:t>.</a:t>
            </a:r>
          </a:p>
          <a:p>
            <a:pPr algn="just">
              <a:buFont typeface="Wingdings" pitchFamily="2" charset="2"/>
              <a:buChar char="Ø"/>
            </a:pPr>
            <a:r>
              <a:rPr lang="es-ES" sz="2000" dirty="0">
                <a:latin typeface="Arial" pitchFamily="34" charset="0"/>
                <a:cs typeface="Arial" pitchFamily="34" charset="0"/>
              </a:rPr>
              <a:t>Reduce riesgos del proyecto</a:t>
            </a:r>
          </a:p>
          <a:p>
            <a:pPr algn="just">
              <a:buFont typeface="Wingdings" pitchFamily="2" charset="2"/>
              <a:buChar char="Ø"/>
            </a:pPr>
            <a:r>
              <a:rPr lang="es-ES" sz="2000" dirty="0">
                <a:latin typeface="Arial" pitchFamily="34" charset="0"/>
                <a:cs typeface="Arial" pitchFamily="34" charset="0"/>
              </a:rPr>
              <a:t>Incorpora objetivos de calidad</a:t>
            </a:r>
          </a:p>
          <a:p>
            <a:pPr algn="just"/>
            <a:endParaRPr lang="es-ES" sz="2200" dirty="0"/>
          </a:p>
          <a:p>
            <a:pPr algn="just"/>
            <a:endParaRPr lang="es-ES" dirty="0"/>
          </a:p>
        </p:txBody>
      </p:sp>
      <p:sp>
        <p:nvSpPr>
          <p:cNvPr id="2" name="1 Título"/>
          <p:cNvSpPr>
            <a:spLocks noGrp="1"/>
          </p:cNvSpPr>
          <p:nvPr>
            <p:ph type="title"/>
          </p:nvPr>
        </p:nvSpPr>
        <p:spPr>
          <a:xfrm>
            <a:off x="457200" y="332656"/>
            <a:ext cx="8229600" cy="1080120"/>
          </a:xfrm>
        </p:spPr>
        <p:txBody>
          <a:bodyPr/>
          <a:lstStyle/>
          <a:p>
            <a:pPr algn="ctr"/>
            <a:r>
              <a:rPr lang="es-ES" dirty="0" smtClean="0">
                <a:latin typeface="Arial" pitchFamily="34" charset="0"/>
                <a:cs typeface="Arial" pitchFamily="34" charset="0"/>
              </a:rPr>
              <a:t>VENTAJAS</a:t>
            </a:r>
            <a:endParaRPr lang="es-E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buFont typeface="Wingdings" pitchFamily="2" charset="2"/>
              <a:buChar char="Ø"/>
            </a:pPr>
            <a:r>
              <a:rPr lang="es-ES" sz="2000" dirty="0">
                <a:latin typeface="Arial" pitchFamily="34" charset="0"/>
                <a:cs typeface="Arial" pitchFamily="34" charset="0"/>
              </a:rPr>
              <a:t>Resulta difícil convencer a grandes clientes de que el enfoque evolutivo es controlable.</a:t>
            </a:r>
          </a:p>
          <a:p>
            <a:pPr algn="just">
              <a:buFont typeface="Wingdings" pitchFamily="2" charset="2"/>
              <a:buChar char="Ø"/>
            </a:pPr>
            <a:r>
              <a:rPr lang="es-ES" sz="2000" dirty="0">
                <a:latin typeface="Arial" pitchFamily="34" charset="0"/>
                <a:cs typeface="Arial" pitchFamily="34" charset="0"/>
              </a:rPr>
              <a:t>Debido a su elevada complejidad no se aconseja utilizarlo en pequeños sistemas.</a:t>
            </a:r>
          </a:p>
          <a:p>
            <a:pPr algn="just">
              <a:buFont typeface="Wingdings" pitchFamily="2" charset="2"/>
              <a:buChar char="Ø"/>
            </a:pPr>
            <a:r>
              <a:rPr lang="es-ES" sz="2000" dirty="0">
                <a:latin typeface="Arial" pitchFamily="34" charset="0"/>
                <a:cs typeface="Arial" pitchFamily="34" charset="0"/>
              </a:rPr>
              <a:t>Genera mucho tiempo en el desarrollo del sistema</a:t>
            </a:r>
          </a:p>
          <a:p>
            <a:pPr algn="just">
              <a:buFont typeface="Wingdings" pitchFamily="2" charset="2"/>
              <a:buChar char="Ø"/>
            </a:pPr>
            <a:r>
              <a:rPr lang="es-ES" sz="2000" dirty="0">
                <a:latin typeface="Arial" pitchFamily="34" charset="0"/>
                <a:cs typeface="Arial" pitchFamily="34" charset="0"/>
              </a:rPr>
              <a:t>Modelo costoso</a:t>
            </a:r>
          </a:p>
          <a:p>
            <a:pPr algn="just">
              <a:buFont typeface="Wingdings" pitchFamily="2" charset="2"/>
              <a:buChar char="Ø"/>
            </a:pPr>
            <a:r>
              <a:rPr lang="es-ES" sz="2000" dirty="0">
                <a:latin typeface="Arial" pitchFamily="34" charset="0"/>
                <a:cs typeface="Arial" pitchFamily="34" charset="0"/>
              </a:rPr>
              <a:t>Requiere experiencia en la identificación de </a:t>
            </a:r>
            <a:r>
              <a:rPr lang="es-ES" sz="2000" dirty="0" smtClean="0">
                <a:latin typeface="Arial" pitchFamily="34" charset="0"/>
                <a:cs typeface="Arial" pitchFamily="34" charset="0"/>
              </a:rPr>
              <a:t>riesgos</a:t>
            </a:r>
          </a:p>
          <a:p>
            <a:pPr algn="just">
              <a:buFont typeface="Wingdings" pitchFamily="2" charset="2"/>
              <a:buChar char="Ø"/>
            </a:pPr>
            <a:r>
              <a:rPr lang="es-ES" sz="2000" dirty="0">
                <a:latin typeface="Arial" pitchFamily="34" charset="0"/>
                <a:cs typeface="Arial" pitchFamily="34" charset="0"/>
              </a:rPr>
              <a:t>Al elaborarlo por partes no tenemos una visión global del problema.</a:t>
            </a:r>
          </a:p>
          <a:p>
            <a:pPr algn="just">
              <a:buFont typeface="Wingdings" pitchFamily="2" charset="2"/>
              <a:buChar char="Ø"/>
            </a:pPr>
            <a:r>
              <a:rPr lang="es-ES" sz="2000" dirty="0">
                <a:latin typeface="Arial" pitchFamily="34" charset="0"/>
                <a:cs typeface="Arial" pitchFamily="34" charset="0"/>
              </a:rPr>
              <a:t>Requiere mucha experiencia y habilidad para la evaluación de los riesgos, lo cual es requisito para</a:t>
            </a:r>
          </a:p>
          <a:p>
            <a:pPr algn="just">
              <a:buFont typeface="Wingdings" pitchFamily="2" charset="2"/>
              <a:buChar char="Ø"/>
            </a:pPr>
            <a:r>
              <a:rPr lang="es-ES" sz="2000" dirty="0">
                <a:latin typeface="Arial" pitchFamily="34" charset="0"/>
                <a:cs typeface="Arial" pitchFamily="34" charset="0"/>
              </a:rPr>
              <a:t>el éxito del proyecto.</a:t>
            </a:r>
          </a:p>
          <a:p>
            <a:endParaRPr lang="es-ES" sz="2000" dirty="0"/>
          </a:p>
          <a:p>
            <a:endParaRPr lang="es-ES" dirty="0"/>
          </a:p>
        </p:txBody>
      </p:sp>
      <p:sp>
        <p:nvSpPr>
          <p:cNvPr id="2" name="1 Título"/>
          <p:cNvSpPr>
            <a:spLocks noGrp="1"/>
          </p:cNvSpPr>
          <p:nvPr>
            <p:ph type="title"/>
          </p:nvPr>
        </p:nvSpPr>
        <p:spPr/>
        <p:txBody>
          <a:bodyPr/>
          <a:lstStyle/>
          <a:p>
            <a:pPr algn="ctr"/>
            <a:r>
              <a:rPr lang="es-ES" dirty="0" smtClean="0">
                <a:latin typeface="Arial" pitchFamily="34" charset="0"/>
                <a:cs typeface="Arial" pitchFamily="34" charset="0"/>
              </a:rPr>
              <a:t>DESVENTAJAS</a:t>
            </a:r>
            <a:endParaRPr lang="es-E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916832"/>
            <a:ext cx="8229600" cy="4209331"/>
          </a:xfrm>
        </p:spPr>
        <p:txBody>
          <a:bodyPr>
            <a:normAutofit/>
          </a:bodyPr>
          <a:lstStyle/>
          <a:p>
            <a:pPr algn="just">
              <a:buFont typeface="Wingdings" pitchFamily="2" charset="2"/>
              <a:buChar char="Ø"/>
            </a:pPr>
            <a:r>
              <a:rPr lang="es-ES" sz="2000" dirty="0">
                <a:latin typeface="Arial" pitchFamily="34" charset="0"/>
                <a:cs typeface="Arial" pitchFamily="34" charset="0"/>
              </a:rPr>
              <a:t>El Espiral utiliza el </a:t>
            </a:r>
            <a:r>
              <a:rPr lang="es-ES" sz="2000" u="sng" dirty="0">
                <a:latin typeface="Arial" pitchFamily="34" charset="0"/>
                <a:cs typeface="Arial" pitchFamily="34" charset="0"/>
                <a:hlinkClick r:id="rId2" tooltip="Modelo de prototipos"/>
              </a:rPr>
              <a:t>MCP</a:t>
            </a:r>
            <a:r>
              <a:rPr lang="es-ES" sz="2000" dirty="0">
                <a:latin typeface="Arial" pitchFamily="34" charset="0"/>
                <a:cs typeface="Arial" pitchFamily="34" charset="0"/>
              </a:rPr>
              <a:t> para reducir riesgos y permite aplicarlo en cualquier etapa de la evolución. </a:t>
            </a:r>
            <a:endParaRPr lang="es-ES" sz="2000" dirty="0" smtClean="0">
              <a:latin typeface="Arial" pitchFamily="34" charset="0"/>
              <a:cs typeface="Arial" pitchFamily="34" charset="0"/>
            </a:endParaRPr>
          </a:p>
          <a:p>
            <a:pPr algn="just">
              <a:buFont typeface="Wingdings" pitchFamily="2" charset="2"/>
              <a:buChar char="Ø"/>
            </a:pPr>
            <a:r>
              <a:rPr lang="es-ES" sz="2000" dirty="0">
                <a:latin typeface="Arial" pitchFamily="34" charset="0"/>
                <a:cs typeface="Arial" pitchFamily="34" charset="0"/>
              </a:rPr>
              <a:t>navegadores y controladores </a:t>
            </a:r>
            <a:r>
              <a:rPr lang="es-ES" sz="2000" dirty="0" smtClean="0">
                <a:latin typeface="Arial" pitchFamily="34" charset="0"/>
                <a:cs typeface="Arial" pitchFamily="34" charset="0"/>
              </a:rPr>
              <a:t>aeronáuticos.</a:t>
            </a:r>
          </a:p>
          <a:p>
            <a:pPr algn="just">
              <a:buFont typeface="Wingdings" pitchFamily="2" charset="2"/>
              <a:buChar char="Ø"/>
            </a:pPr>
            <a:r>
              <a:rPr lang="es-ES" sz="2000" dirty="0">
                <a:latin typeface="Arial" pitchFamily="34" charset="0"/>
                <a:cs typeface="Arial" pitchFamily="34" charset="0"/>
              </a:rPr>
              <a:t>la creación de un Sistema Operativo.</a:t>
            </a:r>
            <a:endParaRPr lang="es-ES" sz="2000" dirty="0" smtClean="0">
              <a:latin typeface="Arial" pitchFamily="34" charset="0"/>
              <a:cs typeface="Arial" pitchFamily="34" charset="0"/>
            </a:endParaRPr>
          </a:p>
          <a:p>
            <a:pPr algn="just"/>
            <a:endParaRPr lang="es-ES" sz="2000" dirty="0">
              <a:latin typeface="Arial" pitchFamily="34" charset="0"/>
              <a:cs typeface="Arial" pitchFamily="34" charset="0"/>
            </a:endParaRPr>
          </a:p>
        </p:txBody>
      </p:sp>
      <p:sp>
        <p:nvSpPr>
          <p:cNvPr id="2" name="1 Título"/>
          <p:cNvSpPr>
            <a:spLocks noGrp="1"/>
          </p:cNvSpPr>
          <p:nvPr>
            <p:ph type="title"/>
          </p:nvPr>
        </p:nvSpPr>
        <p:spPr/>
        <p:txBody>
          <a:bodyPr/>
          <a:lstStyle/>
          <a:p>
            <a:pPr algn="ctr"/>
            <a:r>
              <a:rPr lang="es-ES" dirty="0" smtClean="0"/>
              <a:t>EJEMPLOS</a:t>
            </a:r>
            <a:endParaRPr lang="es-E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112</TotalTime>
  <Words>538</Words>
  <Application>Microsoft Office PowerPoint</Application>
  <PresentationFormat>Presentación en pantalla (4:3)</PresentationFormat>
  <Paragraphs>60</Paragraphs>
  <Slides>10</Slides>
  <Notes>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Concurrencia</vt:lpstr>
      <vt:lpstr>MODELO ESPIRAL DE SEIS REGIONES</vt:lpstr>
      <vt:lpstr>DEFINICIÒN</vt:lpstr>
      <vt:lpstr>CICLO DE VIDA</vt:lpstr>
      <vt:lpstr>REGIONES DE TAREA</vt:lpstr>
      <vt:lpstr>EL MODELO EVOLUTIVO ESPIRAL</vt:lpstr>
      <vt:lpstr>EN CADA VUELTA O ITERACIÓN HAY QUE TENER EN CUENTA: </vt:lpstr>
      <vt:lpstr>VENTAJAS</vt:lpstr>
      <vt:lpstr>DESVENTAJAS</vt:lpstr>
      <vt:lpstr>EJEMPLOS</vt:lpstr>
      <vt:lpstr>BIBLIOGRAFIA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MODELO ESPIRAL DE SEIS REGIONES</dc:title>
  <dc:creator>Cruz Maria</dc:creator>
  <cp:lastModifiedBy>Cruz Maria</cp:lastModifiedBy>
  <cp:revision>25</cp:revision>
  <dcterms:created xsi:type="dcterms:W3CDTF">2011-09-02T02:31:40Z</dcterms:created>
  <dcterms:modified xsi:type="dcterms:W3CDTF">2011-09-04T00:58:26Z</dcterms:modified>
</cp:coreProperties>
</file>