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1"/>
  </p:notesMasterIdLst>
  <p:sldIdLst>
    <p:sldId id="284" r:id="rId3"/>
    <p:sldId id="257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2" r:id="rId12"/>
    <p:sldId id="280" r:id="rId13"/>
    <p:sldId id="283" r:id="rId14"/>
    <p:sldId id="259" r:id="rId15"/>
    <p:sldId id="260" r:id="rId16"/>
    <p:sldId id="265" r:id="rId17"/>
    <p:sldId id="266" r:id="rId18"/>
    <p:sldId id="271" r:id="rId19"/>
    <p:sldId id="272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4314" autoAdjust="0"/>
  </p:normalViewPr>
  <p:slideViewPr>
    <p:cSldViewPr>
      <p:cViewPr varScale="1">
        <p:scale>
          <a:sx n="55" d="100"/>
          <a:sy n="55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73953E-034A-4F6D-9686-D9B1BA55561C}" type="doc">
      <dgm:prSet loTypeId="urn:microsoft.com/office/officeart/2005/8/layout/process5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23AC01B3-5CD0-4543-ADDD-5AAE8C39BEAE}">
      <dgm:prSet phldrT="[Texto]"/>
      <dgm:spPr/>
      <dgm:t>
        <a:bodyPr/>
        <a:lstStyle/>
        <a:p>
          <a:r>
            <a:rPr lang="es-ES" b="1" dirty="0" smtClean="0"/>
            <a:t>Es un modo de desarrollo de carácter adaptable más que predictivo.</a:t>
          </a:r>
          <a:endParaRPr lang="es-ES" b="1" dirty="0"/>
        </a:p>
      </dgm:t>
    </dgm:pt>
    <dgm:pt modelId="{260A02D1-0C53-4201-A607-7E1A49230560}" type="parTrans" cxnId="{0B7937C1-76E5-46FE-A9F3-B88E401CFF0C}">
      <dgm:prSet/>
      <dgm:spPr/>
      <dgm:t>
        <a:bodyPr/>
        <a:lstStyle/>
        <a:p>
          <a:endParaRPr lang="es-ES" b="1"/>
        </a:p>
      </dgm:t>
    </dgm:pt>
    <dgm:pt modelId="{1A457AEB-8F9F-4BE8-A2A6-054C5C04315B}" type="sibTrans" cxnId="{0B7937C1-76E5-46FE-A9F3-B88E401CFF0C}">
      <dgm:prSet/>
      <dgm:spPr/>
      <dgm:t>
        <a:bodyPr/>
        <a:lstStyle/>
        <a:p>
          <a:endParaRPr lang="es-ES" b="1"/>
        </a:p>
      </dgm:t>
    </dgm:pt>
    <dgm:pt modelId="{150CEE7D-7627-454B-ACEF-FFFB12AC41A9}">
      <dgm:prSet phldrT="[Texto]"/>
      <dgm:spPr/>
      <dgm:t>
        <a:bodyPr/>
        <a:lstStyle/>
        <a:p>
          <a:r>
            <a:rPr lang="es-ES" b="1" dirty="0" smtClean="0"/>
            <a:t>Orientado a las personas más que a los procesos.</a:t>
          </a:r>
          <a:endParaRPr lang="es-ES" b="1" dirty="0"/>
        </a:p>
      </dgm:t>
    </dgm:pt>
    <dgm:pt modelId="{CB834A0C-92F1-4639-9FE3-EF8611694E1B}" type="parTrans" cxnId="{6FD51759-F36D-4620-B39E-6D71E6F6382B}">
      <dgm:prSet/>
      <dgm:spPr/>
      <dgm:t>
        <a:bodyPr/>
        <a:lstStyle/>
        <a:p>
          <a:endParaRPr lang="es-ES" b="1"/>
        </a:p>
      </dgm:t>
    </dgm:pt>
    <dgm:pt modelId="{60F70C6B-C700-42CA-A45D-58559FECE02A}" type="sibTrans" cxnId="{6FD51759-F36D-4620-B39E-6D71E6F6382B}">
      <dgm:prSet/>
      <dgm:spPr/>
      <dgm:t>
        <a:bodyPr/>
        <a:lstStyle/>
        <a:p>
          <a:endParaRPr lang="es-ES" b="1"/>
        </a:p>
      </dgm:t>
    </dgm:pt>
    <dgm:pt modelId="{89D52957-A967-4851-AD75-8494E7132F12}">
      <dgm:prSet phldrT="[Texto]"/>
      <dgm:spPr/>
      <dgm:t>
        <a:bodyPr/>
        <a:lstStyle/>
        <a:p>
          <a:r>
            <a:rPr lang="es-ES" b="1" dirty="0" smtClean="0"/>
            <a:t>Emplea la estructura de desarrollo ágil</a:t>
          </a:r>
          <a:endParaRPr lang="es-ES" b="1" dirty="0"/>
        </a:p>
      </dgm:t>
    </dgm:pt>
    <dgm:pt modelId="{FDE14668-EB69-4890-9B5E-B2D800E69454}" type="parTrans" cxnId="{D78038B9-1C06-4BBB-AB61-FAF2142842FB}">
      <dgm:prSet/>
      <dgm:spPr/>
      <dgm:t>
        <a:bodyPr/>
        <a:lstStyle/>
        <a:p>
          <a:endParaRPr lang="es-ES" b="1"/>
        </a:p>
      </dgm:t>
    </dgm:pt>
    <dgm:pt modelId="{EE37B11E-BDBA-41F7-AE60-37199894DB27}" type="sibTrans" cxnId="{D78038B9-1C06-4BBB-AB61-FAF2142842FB}">
      <dgm:prSet/>
      <dgm:spPr/>
      <dgm:t>
        <a:bodyPr/>
        <a:lstStyle/>
        <a:p>
          <a:endParaRPr lang="es-ES" b="1"/>
        </a:p>
      </dgm:t>
    </dgm:pt>
    <dgm:pt modelId="{F854020B-DB7A-4697-B0E3-529C9CC4CAEC}">
      <dgm:prSet/>
      <dgm:spPr/>
      <dgm:t>
        <a:bodyPr/>
        <a:lstStyle/>
        <a:p>
          <a:r>
            <a:rPr lang="es-ES" b="1" dirty="0" smtClean="0"/>
            <a:t>incremental basada en iteraciones y revisiones.</a:t>
          </a:r>
          <a:endParaRPr lang="es-ES" b="1" dirty="0"/>
        </a:p>
      </dgm:t>
    </dgm:pt>
    <dgm:pt modelId="{8288CA58-521B-426B-97D1-69EA5C6DD548}" type="sibTrans" cxnId="{9CE09BB3-9555-45D0-BB66-F144D2F10630}">
      <dgm:prSet/>
      <dgm:spPr/>
      <dgm:t>
        <a:bodyPr/>
        <a:lstStyle/>
        <a:p>
          <a:endParaRPr lang="es-ES" b="1"/>
        </a:p>
      </dgm:t>
    </dgm:pt>
    <dgm:pt modelId="{33FB745E-AFB0-4696-92E7-DC2C123DC67B}" type="parTrans" cxnId="{9CE09BB3-9555-45D0-BB66-F144D2F10630}">
      <dgm:prSet/>
      <dgm:spPr/>
      <dgm:t>
        <a:bodyPr/>
        <a:lstStyle/>
        <a:p>
          <a:endParaRPr lang="es-ES" b="1"/>
        </a:p>
      </dgm:t>
    </dgm:pt>
    <dgm:pt modelId="{199F9971-44D3-4D1F-B99F-B6FC420509CD}" type="pres">
      <dgm:prSet presAssocID="{6373953E-034A-4F6D-9686-D9B1BA55561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02454D7-5761-4F7F-8AA8-C81A6357D3AC}" type="pres">
      <dgm:prSet presAssocID="{23AC01B3-5CD0-4543-ADDD-5AAE8C39BEA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0C1019-4DBA-4412-9829-FEE0FED1E505}" type="pres">
      <dgm:prSet presAssocID="{1A457AEB-8F9F-4BE8-A2A6-054C5C04315B}" presName="sibTrans" presStyleLbl="sibTrans2D1" presStyleIdx="0" presStyleCnt="3"/>
      <dgm:spPr/>
      <dgm:t>
        <a:bodyPr/>
        <a:lstStyle/>
        <a:p>
          <a:endParaRPr lang="es-ES"/>
        </a:p>
      </dgm:t>
    </dgm:pt>
    <dgm:pt modelId="{E17F7707-C04E-4044-A27C-1815A234240B}" type="pres">
      <dgm:prSet presAssocID="{1A457AEB-8F9F-4BE8-A2A6-054C5C04315B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B85A0D40-21E6-4F1F-A6E6-E122FEC48BF9}" type="pres">
      <dgm:prSet presAssocID="{150CEE7D-7627-454B-ACEF-FFFB12AC41A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D533F43-0F74-4A38-84CF-EAC5253BB997}" type="pres">
      <dgm:prSet presAssocID="{60F70C6B-C700-42CA-A45D-58559FECE02A}" presName="sibTrans" presStyleLbl="sibTrans2D1" presStyleIdx="1" presStyleCnt="3"/>
      <dgm:spPr/>
      <dgm:t>
        <a:bodyPr/>
        <a:lstStyle/>
        <a:p>
          <a:endParaRPr lang="es-ES"/>
        </a:p>
      </dgm:t>
    </dgm:pt>
    <dgm:pt modelId="{A4C8250D-85F3-458E-95B2-C3004222833A}" type="pres">
      <dgm:prSet presAssocID="{60F70C6B-C700-42CA-A45D-58559FECE02A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3D88CC81-E741-47D1-8A0E-E267DCDB0930}" type="pres">
      <dgm:prSet presAssocID="{89D52957-A967-4851-AD75-8494E7132F1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D48E9C-B1BE-41AD-AA74-B17308D87B27}" type="pres">
      <dgm:prSet presAssocID="{EE37B11E-BDBA-41F7-AE60-37199894DB27}" presName="sibTrans" presStyleLbl="sibTrans2D1" presStyleIdx="2" presStyleCnt="3"/>
      <dgm:spPr/>
      <dgm:t>
        <a:bodyPr/>
        <a:lstStyle/>
        <a:p>
          <a:endParaRPr lang="es-ES"/>
        </a:p>
      </dgm:t>
    </dgm:pt>
    <dgm:pt modelId="{C9CBF861-9FED-4F59-B79A-CD6557E7804E}" type="pres">
      <dgm:prSet presAssocID="{EE37B11E-BDBA-41F7-AE60-37199894DB27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7ADE588D-8E1E-406B-A39C-69CFE8E0FF43}" type="pres">
      <dgm:prSet presAssocID="{F854020B-DB7A-4697-B0E3-529C9CC4CAE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BC53C64-3EBE-40FC-8CA9-9457BEBBAEFE}" type="presOf" srcId="{23AC01B3-5CD0-4543-ADDD-5AAE8C39BEAE}" destId="{102454D7-5761-4F7F-8AA8-C81A6357D3AC}" srcOrd="0" destOrd="0" presId="urn:microsoft.com/office/officeart/2005/8/layout/process5"/>
    <dgm:cxn modelId="{DBC6E84E-35C4-4B7D-BB86-65D86DA23365}" type="presOf" srcId="{89D52957-A967-4851-AD75-8494E7132F12}" destId="{3D88CC81-E741-47D1-8A0E-E267DCDB0930}" srcOrd="0" destOrd="0" presId="urn:microsoft.com/office/officeart/2005/8/layout/process5"/>
    <dgm:cxn modelId="{B54D7636-B542-4490-9940-5486EC595C5C}" type="presOf" srcId="{EE37B11E-BDBA-41F7-AE60-37199894DB27}" destId="{C9CBF861-9FED-4F59-B79A-CD6557E7804E}" srcOrd="1" destOrd="0" presId="urn:microsoft.com/office/officeart/2005/8/layout/process5"/>
    <dgm:cxn modelId="{68B4F9D9-4A59-4509-A983-5F74257E5783}" type="presOf" srcId="{F854020B-DB7A-4697-B0E3-529C9CC4CAEC}" destId="{7ADE588D-8E1E-406B-A39C-69CFE8E0FF43}" srcOrd="0" destOrd="0" presId="urn:microsoft.com/office/officeart/2005/8/layout/process5"/>
    <dgm:cxn modelId="{6FD51759-F36D-4620-B39E-6D71E6F6382B}" srcId="{6373953E-034A-4F6D-9686-D9B1BA55561C}" destId="{150CEE7D-7627-454B-ACEF-FFFB12AC41A9}" srcOrd="1" destOrd="0" parTransId="{CB834A0C-92F1-4639-9FE3-EF8611694E1B}" sibTransId="{60F70C6B-C700-42CA-A45D-58559FECE02A}"/>
    <dgm:cxn modelId="{652E36CE-A1FD-4915-9805-818970A0B664}" type="presOf" srcId="{6373953E-034A-4F6D-9686-D9B1BA55561C}" destId="{199F9971-44D3-4D1F-B99F-B6FC420509CD}" srcOrd="0" destOrd="0" presId="urn:microsoft.com/office/officeart/2005/8/layout/process5"/>
    <dgm:cxn modelId="{4F8D54B3-C662-4B8B-AAC3-4122CDB9F7BB}" type="presOf" srcId="{EE37B11E-BDBA-41F7-AE60-37199894DB27}" destId="{F4D48E9C-B1BE-41AD-AA74-B17308D87B27}" srcOrd="0" destOrd="0" presId="urn:microsoft.com/office/officeart/2005/8/layout/process5"/>
    <dgm:cxn modelId="{2AF420E0-98B0-43F6-8B71-F39790178AB8}" type="presOf" srcId="{1A457AEB-8F9F-4BE8-A2A6-054C5C04315B}" destId="{C50C1019-4DBA-4412-9829-FEE0FED1E505}" srcOrd="0" destOrd="0" presId="urn:microsoft.com/office/officeart/2005/8/layout/process5"/>
    <dgm:cxn modelId="{9CE09BB3-9555-45D0-BB66-F144D2F10630}" srcId="{6373953E-034A-4F6D-9686-D9B1BA55561C}" destId="{F854020B-DB7A-4697-B0E3-529C9CC4CAEC}" srcOrd="3" destOrd="0" parTransId="{33FB745E-AFB0-4696-92E7-DC2C123DC67B}" sibTransId="{8288CA58-521B-426B-97D1-69EA5C6DD548}"/>
    <dgm:cxn modelId="{0B7937C1-76E5-46FE-A9F3-B88E401CFF0C}" srcId="{6373953E-034A-4F6D-9686-D9B1BA55561C}" destId="{23AC01B3-5CD0-4543-ADDD-5AAE8C39BEAE}" srcOrd="0" destOrd="0" parTransId="{260A02D1-0C53-4201-A607-7E1A49230560}" sibTransId="{1A457AEB-8F9F-4BE8-A2A6-054C5C04315B}"/>
    <dgm:cxn modelId="{65951C91-B171-4A55-8143-C56DD6D6F1E0}" type="presOf" srcId="{60F70C6B-C700-42CA-A45D-58559FECE02A}" destId="{BD533F43-0F74-4A38-84CF-EAC5253BB997}" srcOrd="0" destOrd="0" presId="urn:microsoft.com/office/officeart/2005/8/layout/process5"/>
    <dgm:cxn modelId="{D78038B9-1C06-4BBB-AB61-FAF2142842FB}" srcId="{6373953E-034A-4F6D-9686-D9B1BA55561C}" destId="{89D52957-A967-4851-AD75-8494E7132F12}" srcOrd="2" destOrd="0" parTransId="{FDE14668-EB69-4890-9B5E-B2D800E69454}" sibTransId="{EE37B11E-BDBA-41F7-AE60-37199894DB27}"/>
    <dgm:cxn modelId="{06600313-B545-40A9-97AC-EBBADC01BA6D}" type="presOf" srcId="{60F70C6B-C700-42CA-A45D-58559FECE02A}" destId="{A4C8250D-85F3-458E-95B2-C3004222833A}" srcOrd="1" destOrd="0" presId="urn:microsoft.com/office/officeart/2005/8/layout/process5"/>
    <dgm:cxn modelId="{3F2E552A-D7BD-4401-AFBE-0763E5449CE3}" type="presOf" srcId="{1A457AEB-8F9F-4BE8-A2A6-054C5C04315B}" destId="{E17F7707-C04E-4044-A27C-1815A234240B}" srcOrd="1" destOrd="0" presId="urn:microsoft.com/office/officeart/2005/8/layout/process5"/>
    <dgm:cxn modelId="{34E63151-4F7D-485B-B8FD-DECEA5F6AA21}" type="presOf" srcId="{150CEE7D-7627-454B-ACEF-FFFB12AC41A9}" destId="{B85A0D40-21E6-4F1F-A6E6-E122FEC48BF9}" srcOrd="0" destOrd="0" presId="urn:microsoft.com/office/officeart/2005/8/layout/process5"/>
    <dgm:cxn modelId="{778446CE-88B0-44F6-9B66-673CC0F31E9B}" type="presParOf" srcId="{199F9971-44D3-4D1F-B99F-B6FC420509CD}" destId="{102454D7-5761-4F7F-8AA8-C81A6357D3AC}" srcOrd="0" destOrd="0" presId="urn:microsoft.com/office/officeart/2005/8/layout/process5"/>
    <dgm:cxn modelId="{750AE10A-3FE3-48E5-AE28-9BBE8190E26A}" type="presParOf" srcId="{199F9971-44D3-4D1F-B99F-B6FC420509CD}" destId="{C50C1019-4DBA-4412-9829-FEE0FED1E505}" srcOrd="1" destOrd="0" presId="urn:microsoft.com/office/officeart/2005/8/layout/process5"/>
    <dgm:cxn modelId="{9EBD70F0-1578-4831-AB4D-764F975F76D2}" type="presParOf" srcId="{C50C1019-4DBA-4412-9829-FEE0FED1E505}" destId="{E17F7707-C04E-4044-A27C-1815A234240B}" srcOrd="0" destOrd="0" presId="urn:microsoft.com/office/officeart/2005/8/layout/process5"/>
    <dgm:cxn modelId="{0A34DAD6-8387-4C2F-BD31-4ED41C4FA693}" type="presParOf" srcId="{199F9971-44D3-4D1F-B99F-B6FC420509CD}" destId="{B85A0D40-21E6-4F1F-A6E6-E122FEC48BF9}" srcOrd="2" destOrd="0" presId="urn:microsoft.com/office/officeart/2005/8/layout/process5"/>
    <dgm:cxn modelId="{5BBC126C-D0CD-4283-9546-E0F34811A77F}" type="presParOf" srcId="{199F9971-44D3-4D1F-B99F-B6FC420509CD}" destId="{BD533F43-0F74-4A38-84CF-EAC5253BB997}" srcOrd="3" destOrd="0" presId="urn:microsoft.com/office/officeart/2005/8/layout/process5"/>
    <dgm:cxn modelId="{3DDA01C7-A734-41E5-852C-3634D7CAE377}" type="presParOf" srcId="{BD533F43-0F74-4A38-84CF-EAC5253BB997}" destId="{A4C8250D-85F3-458E-95B2-C3004222833A}" srcOrd="0" destOrd="0" presId="urn:microsoft.com/office/officeart/2005/8/layout/process5"/>
    <dgm:cxn modelId="{CEA631E0-455D-48B1-B678-23A446509813}" type="presParOf" srcId="{199F9971-44D3-4D1F-B99F-B6FC420509CD}" destId="{3D88CC81-E741-47D1-8A0E-E267DCDB0930}" srcOrd="4" destOrd="0" presId="urn:microsoft.com/office/officeart/2005/8/layout/process5"/>
    <dgm:cxn modelId="{FA054C2F-1FAA-4AB3-A135-D7F650B949EA}" type="presParOf" srcId="{199F9971-44D3-4D1F-B99F-B6FC420509CD}" destId="{F4D48E9C-B1BE-41AD-AA74-B17308D87B27}" srcOrd="5" destOrd="0" presId="urn:microsoft.com/office/officeart/2005/8/layout/process5"/>
    <dgm:cxn modelId="{D07C884E-ED43-46B4-8CED-1F70A3A7B9D0}" type="presParOf" srcId="{F4D48E9C-B1BE-41AD-AA74-B17308D87B27}" destId="{C9CBF861-9FED-4F59-B79A-CD6557E7804E}" srcOrd="0" destOrd="0" presId="urn:microsoft.com/office/officeart/2005/8/layout/process5"/>
    <dgm:cxn modelId="{5BADDC83-81C6-4029-BDAB-D2AEA5AD56A4}" type="presParOf" srcId="{199F9971-44D3-4D1F-B99F-B6FC420509CD}" destId="{7ADE588D-8E1E-406B-A39C-69CFE8E0FF43}" srcOrd="6" destOrd="0" presId="urn:microsoft.com/office/officeart/2005/8/layout/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6C6974-39F3-46F2-A856-4CC922AE4CF0}" type="doc">
      <dgm:prSet loTypeId="urn:microsoft.com/office/officeart/2005/8/layout/venn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33630F34-1472-46C5-9888-68EFC38EA25A}">
      <dgm:prSet phldrT="[Texto]" custT="1"/>
      <dgm:spPr/>
      <dgm:t>
        <a:bodyPr/>
        <a:lstStyle/>
        <a:p>
          <a:r>
            <a:rPr lang="es-ES" sz="1800" b="1" dirty="0" smtClean="0"/>
            <a:t>SCRUM</a:t>
          </a:r>
          <a:endParaRPr lang="es-ES" sz="1800" b="1" dirty="0"/>
        </a:p>
      </dgm:t>
    </dgm:pt>
    <dgm:pt modelId="{7D772959-F9C8-4F60-B216-3B5CA4C7383E}" type="parTrans" cxnId="{2A654580-1972-4D6B-8238-95786DC7755F}">
      <dgm:prSet/>
      <dgm:spPr/>
      <dgm:t>
        <a:bodyPr/>
        <a:lstStyle/>
        <a:p>
          <a:endParaRPr lang="es-ES"/>
        </a:p>
      </dgm:t>
    </dgm:pt>
    <dgm:pt modelId="{C1720601-9D6E-4B8B-B7FC-7EE19599F8B7}" type="sibTrans" cxnId="{2A654580-1972-4D6B-8238-95786DC7755F}">
      <dgm:prSet/>
      <dgm:spPr/>
      <dgm:t>
        <a:bodyPr/>
        <a:lstStyle/>
        <a:p>
          <a:endParaRPr lang="es-ES"/>
        </a:p>
      </dgm:t>
    </dgm:pt>
    <dgm:pt modelId="{9ADD94F2-AD4B-49A2-AF5E-1FA0CE805301}">
      <dgm:prSet phldrT="[Texto]"/>
      <dgm:spPr/>
      <dgm:t>
        <a:bodyPr/>
        <a:lstStyle/>
        <a:p>
          <a:r>
            <a:rPr lang="es-ES" dirty="0" smtClean="0"/>
            <a:t>XP</a:t>
          </a:r>
          <a:endParaRPr lang="es-ES" dirty="0"/>
        </a:p>
      </dgm:t>
    </dgm:pt>
    <dgm:pt modelId="{1954A52E-F398-4187-9E12-EBE9E6D87F1B}" type="parTrans" cxnId="{9042234D-2FE6-4FEA-B9A4-A6475FADB184}">
      <dgm:prSet/>
      <dgm:spPr/>
      <dgm:t>
        <a:bodyPr/>
        <a:lstStyle/>
        <a:p>
          <a:endParaRPr lang="es-ES"/>
        </a:p>
      </dgm:t>
    </dgm:pt>
    <dgm:pt modelId="{790B1FE1-894F-41A3-A9F9-7FD7F7ACEF5D}" type="sibTrans" cxnId="{9042234D-2FE6-4FEA-B9A4-A6475FADB184}">
      <dgm:prSet/>
      <dgm:spPr/>
      <dgm:t>
        <a:bodyPr/>
        <a:lstStyle/>
        <a:p>
          <a:endParaRPr lang="es-ES"/>
        </a:p>
      </dgm:t>
    </dgm:pt>
    <dgm:pt modelId="{68B6E05E-A099-4F69-8363-5E0FBEF41D67}" type="pres">
      <dgm:prSet presAssocID="{846C6974-39F3-46F2-A856-4CC922AE4CF0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B161C2-9434-4524-A5EA-23512832BE8E}" type="pres">
      <dgm:prSet presAssocID="{846C6974-39F3-46F2-A856-4CC922AE4CF0}" presName="comp1" presStyleCnt="0"/>
      <dgm:spPr/>
    </dgm:pt>
    <dgm:pt modelId="{E66111B0-B485-49B7-9650-41C2F3948562}" type="pres">
      <dgm:prSet presAssocID="{846C6974-39F3-46F2-A856-4CC922AE4CF0}" presName="circle1" presStyleLbl="node1" presStyleIdx="0" presStyleCnt="2" custLinFactNeighborX="5149"/>
      <dgm:spPr/>
      <dgm:t>
        <a:bodyPr/>
        <a:lstStyle/>
        <a:p>
          <a:endParaRPr lang="es-ES"/>
        </a:p>
      </dgm:t>
    </dgm:pt>
    <dgm:pt modelId="{7013B82E-4B09-44E6-9025-D8657663262C}" type="pres">
      <dgm:prSet presAssocID="{846C6974-39F3-46F2-A856-4CC922AE4CF0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322711-951B-45D5-8155-95ABA300B933}" type="pres">
      <dgm:prSet presAssocID="{846C6974-39F3-46F2-A856-4CC922AE4CF0}" presName="comp2" presStyleCnt="0"/>
      <dgm:spPr/>
    </dgm:pt>
    <dgm:pt modelId="{DD276895-145E-43F0-9F7B-39059FD58017}" type="pres">
      <dgm:prSet presAssocID="{846C6974-39F3-46F2-A856-4CC922AE4CF0}" presName="circle2" presStyleLbl="node1" presStyleIdx="1" presStyleCnt="2" custScaleX="79503" custScaleY="77197" custLinFactNeighborX="7858" custLinFactNeighborY="-12841"/>
      <dgm:spPr/>
      <dgm:t>
        <a:bodyPr/>
        <a:lstStyle/>
        <a:p>
          <a:endParaRPr lang="es-ES"/>
        </a:p>
      </dgm:t>
    </dgm:pt>
    <dgm:pt modelId="{F16788D6-04A5-474C-8C9D-78B4DB2C9DC5}" type="pres">
      <dgm:prSet presAssocID="{846C6974-39F3-46F2-A856-4CC922AE4CF0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A654580-1972-4D6B-8238-95786DC7755F}" srcId="{846C6974-39F3-46F2-A856-4CC922AE4CF0}" destId="{33630F34-1472-46C5-9888-68EFC38EA25A}" srcOrd="0" destOrd="0" parTransId="{7D772959-F9C8-4F60-B216-3B5CA4C7383E}" sibTransId="{C1720601-9D6E-4B8B-B7FC-7EE19599F8B7}"/>
    <dgm:cxn modelId="{CF88DE8F-1954-4D9B-9764-FB524988CCB8}" type="presOf" srcId="{9ADD94F2-AD4B-49A2-AF5E-1FA0CE805301}" destId="{DD276895-145E-43F0-9F7B-39059FD58017}" srcOrd="0" destOrd="0" presId="urn:microsoft.com/office/officeart/2005/8/layout/venn2"/>
    <dgm:cxn modelId="{0CCFD1E8-3D66-4B3C-AC2E-A47A6BC7E012}" type="presOf" srcId="{33630F34-1472-46C5-9888-68EFC38EA25A}" destId="{E66111B0-B485-49B7-9650-41C2F3948562}" srcOrd="0" destOrd="0" presId="urn:microsoft.com/office/officeart/2005/8/layout/venn2"/>
    <dgm:cxn modelId="{4AA97409-D3D5-4815-806C-D52111388F40}" type="presOf" srcId="{33630F34-1472-46C5-9888-68EFC38EA25A}" destId="{7013B82E-4B09-44E6-9025-D8657663262C}" srcOrd="1" destOrd="0" presId="urn:microsoft.com/office/officeart/2005/8/layout/venn2"/>
    <dgm:cxn modelId="{C9D10941-D800-4D80-A547-AAD87C793B6F}" type="presOf" srcId="{9ADD94F2-AD4B-49A2-AF5E-1FA0CE805301}" destId="{F16788D6-04A5-474C-8C9D-78B4DB2C9DC5}" srcOrd="1" destOrd="0" presId="urn:microsoft.com/office/officeart/2005/8/layout/venn2"/>
    <dgm:cxn modelId="{9042234D-2FE6-4FEA-B9A4-A6475FADB184}" srcId="{846C6974-39F3-46F2-A856-4CC922AE4CF0}" destId="{9ADD94F2-AD4B-49A2-AF5E-1FA0CE805301}" srcOrd="1" destOrd="0" parTransId="{1954A52E-F398-4187-9E12-EBE9E6D87F1B}" sibTransId="{790B1FE1-894F-41A3-A9F9-7FD7F7ACEF5D}"/>
    <dgm:cxn modelId="{CB2CEA9D-0495-409D-AE92-7B494D838AA0}" type="presOf" srcId="{846C6974-39F3-46F2-A856-4CC922AE4CF0}" destId="{68B6E05E-A099-4F69-8363-5E0FBEF41D67}" srcOrd="0" destOrd="0" presId="urn:microsoft.com/office/officeart/2005/8/layout/venn2"/>
    <dgm:cxn modelId="{6328B2C1-A6C1-4FB7-8295-9B4C2EC582AD}" type="presParOf" srcId="{68B6E05E-A099-4F69-8363-5E0FBEF41D67}" destId="{C8B161C2-9434-4524-A5EA-23512832BE8E}" srcOrd="0" destOrd="0" presId="urn:microsoft.com/office/officeart/2005/8/layout/venn2"/>
    <dgm:cxn modelId="{D0A88260-259D-491B-A9DD-F9299C860062}" type="presParOf" srcId="{C8B161C2-9434-4524-A5EA-23512832BE8E}" destId="{E66111B0-B485-49B7-9650-41C2F3948562}" srcOrd="0" destOrd="0" presId="urn:microsoft.com/office/officeart/2005/8/layout/venn2"/>
    <dgm:cxn modelId="{3C4C1564-A386-4948-B4EA-CA71636C0927}" type="presParOf" srcId="{C8B161C2-9434-4524-A5EA-23512832BE8E}" destId="{7013B82E-4B09-44E6-9025-D8657663262C}" srcOrd="1" destOrd="0" presId="urn:microsoft.com/office/officeart/2005/8/layout/venn2"/>
    <dgm:cxn modelId="{099C927E-DECD-4190-84E3-47D8FB7ED95C}" type="presParOf" srcId="{68B6E05E-A099-4F69-8363-5E0FBEF41D67}" destId="{FF322711-951B-45D5-8155-95ABA300B933}" srcOrd="1" destOrd="0" presId="urn:microsoft.com/office/officeart/2005/8/layout/venn2"/>
    <dgm:cxn modelId="{D0E72099-13EB-4B03-B64B-0F6C16603740}" type="presParOf" srcId="{FF322711-951B-45D5-8155-95ABA300B933}" destId="{DD276895-145E-43F0-9F7B-39059FD58017}" srcOrd="0" destOrd="0" presId="urn:microsoft.com/office/officeart/2005/8/layout/venn2"/>
    <dgm:cxn modelId="{ABEF8B51-9321-4D1E-B61A-B00146BEF061}" type="presParOf" srcId="{FF322711-951B-45D5-8155-95ABA300B933}" destId="{F16788D6-04A5-474C-8C9D-78B4DB2C9DC5}" srcOrd="1" destOrd="0" presId="urn:microsoft.com/office/officeart/2005/8/layout/ven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6441B5-18EA-47FA-83AD-3409EA6571EA}" type="doc">
      <dgm:prSet loTypeId="urn:microsoft.com/office/officeart/2005/8/layout/cycle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A7A58634-B6F6-41C5-81CC-D8D224A1BE9E}">
      <dgm:prSet phldrT="[Texto]"/>
      <dgm:spPr/>
      <dgm:t>
        <a:bodyPr/>
        <a:lstStyle/>
        <a:p>
          <a:r>
            <a:rPr lang="es-PE" dirty="0" smtClean="0">
              <a:solidFill>
                <a:srgbClr val="080CB8"/>
              </a:solidFill>
            </a:rPr>
            <a:t>Captura de requisitos</a:t>
          </a:r>
          <a:endParaRPr lang="es-ES" dirty="0"/>
        </a:p>
      </dgm:t>
    </dgm:pt>
    <dgm:pt modelId="{3E8397AC-670E-40AA-A754-3328DEFA4E3D}" type="parTrans" cxnId="{4C9A2EFA-4086-4A92-8BC4-A565B0A25DE2}">
      <dgm:prSet/>
      <dgm:spPr/>
      <dgm:t>
        <a:bodyPr/>
        <a:lstStyle/>
        <a:p>
          <a:endParaRPr lang="es-ES"/>
        </a:p>
      </dgm:t>
    </dgm:pt>
    <dgm:pt modelId="{A349542C-580C-4D66-8A30-503D0914D1B6}" type="sibTrans" cxnId="{4C9A2EFA-4086-4A92-8BC4-A565B0A25DE2}">
      <dgm:prSet/>
      <dgm:spPr/>
      <dgm:t>
        <a:bodyPr/>
        <a:lstStyle/>
        <a:p>
          <a:endParaRPr lang="es-ES"/>
        </a:p>
      </dgm:t>
    </dgm:pt>
    <dgm:pt modelId="{531AADB8-3567-43C8-88C8-3974CFAE4A49}">
      <dgm:prSet phldrT="[Texto]" custT="1"/>
      <dgm:spPr/>
      <dgm:t>
        <a:bodyPr/>
        <a:lstStyle/>
        <a:p>
          <a:r>
            <a:rPr lang="es-PE" sz="1800" dirty="0" smtClean="0">
              <a:solidFill>
                <a:srgbClr val="080CB8"/>
              </a:solidFill>
            </a:rPr>
            <a:t>Análisis</a:t>
          </a:r>
          <a:endParaRPr lang="es-ES" sz="1800" dirty="0"/>
        </a:p>
      </dgm:t>
    </dgm:pt>
    <dgm:pt modelId="{3075726D-E3F0-4CFB-9831-6EB4CC9C3E01}" type="parTrans" cxnId="{6621FE36-FA14-4FF0-B916-2821DD1BBEC0}">
      <dgm:prSet/>
      <dgm:spPr/>
      <dgm:t>
        <a:bodyPr/>
        <a:lstStyle/>
        <a:p>
          <a:endParaRPr lang="es-ES"/>
        </a:p>
      </dgm:t>
    </dgm:pt>
    <dgm:pt modelId="{83EC47E4-E904-43A9-8D6B-41902393A58A}" type="sibTrans" cxnId="{6621FE36-FA14-4FF0-B916-2821DD1BBEC0}">
      <dgm:prSet/>
      <dgm:spPr/>
      <dgm:t>
        <a:bodyPr/>
        <a:lstStyle/>
        <a:p>
          <a:endParaRPr lang="es-ES"/>
        </a:p>
      </dgm:t>
    </dgm:pt>
    <dgm:pt modelId="{D51F7BD0-F588-404D-904F-7BEEC55BED1F}">
      <dgm:prSet phldrT="[Texto]" custT="1"/>
      <dgm:spPr/>
      <dgm:t>
        <a:bodyPr/>
        <a:lstStyle/>
        <a:p>
          <a:r>
            <a:rPr lang="es-PE" sz="1800" dirty="0" smtClean="0">
              <a:solidFill>
                <a:srgbClr val="080CB8"/>
              </a:solidFill>
            </a:rPr>
            <a:t>Diseño</a:t>
          </a:r>
          <a:endParaRPr lang="es-ES" sz="1800" dirty="0"/>
        </a:p>
      </dgm:t>
    </dgm:pt>
    <dgm:pt modelId="{0A279001-F0BE-43A4-B19B-502C02D0D091}" type="parTrans" cxnId="{6289C51F-8C8E-42AB-AD5F-7CF36F3A9628}">
      <dgm:prSet/>
      <dgm:spPr/>
      <dgm:t>
        <a:bodyPr/>
        <a:lstStyle/>
        <a:p>
          <a:endParaRPr lang="es-ES"/>
        </a:p>
      </dgm:t>
    </dgm:pt>
    <dgm:pt modelId="{E5FB3FB8-943C-47B2-A866-DD5719CED41F}" type="sibTrans" cxnId="{6289C51F-8C8E-42AB-AD5F-7CF36F3A9628}">
      <dgm:prSet/>
      <dgm:spPr/>
      <dgm:t>
        <a:bodyPr/>
        <a:lstStyle/>
        <a:p>
          <a:endParaRPr lang="es-ES"/>
        </a:p>
      </dgm:t>
    </dgm:pt>
    <dgm:pt modelId="{F97153CC-71DF-4331-89EE-012F76FAF8C1}">
      <dgm:prSet phldrT="[Texto]" custT="1"/>
      <dgm:spPr/>
      <dgm:t>
        <a:bodyPr/>
        <a:lstStyle/>
        <a:p>
          <a:r>
            <a:rPr lang="es-PE" sz="1800" dirty="0" smtClean="0">
              <a:solidFill>
                <a:srgbClr val="080CB8"/>
              </a:solidFill>
            </a:rPr>
            <a:t>Implementación.</a:t>
          </a:r>
          <a:endParaRPr lang="es-ES" sz="1800" dirty="0"/>
        </a:p>
      </dgm:t>
    </dgm:pt>
    <dgm:pt modelId="{0F89C1FF-89A2-4096-86CF-9DEC88208AF1}" type="parTrans" cxnId="{65D7DEA5-6D4D-4C8C-91EF-3DD147F0577A}">
      <dgm:prSet/>
      <dgm:spPr/>
      <dgm:t>
        <a:bodyPr/>
        <a:lstStyle/>
        <a:p>
          <a:endParaRPr lang="es-ES"/>
        </a:p>
      </dgm:t>
    </dgm:pt>
    <dgm:pt modelId="{C8876299-504E-40F8-AE9E-41CA740709F2}" type="sibTrans" cxnId="{65D7DEA5-6D4D-4C8C-91EF-3DD147F0577A}">
      <dgm:prSet/>
      <dgm:spPr/>
      <dgm:t>
        <a:bodyPr/>
        <a:lstStyle/>
        <a:p>
          <a:endParaRPr lang="es-ES"/>
        </a:p>
      </dgm:t>
    </dgm:pt>
    <dgm:pt modelId="{56FCB74D-0BD2-461C-85ED-75B776711E1C}">
      <dgm:prSet phldrT="[Texto]" custT="1"/>
      <dgm:spPr/>
      <dgm:t>
        <a:bodyPr/>
        <a:lstStyle/>
        <a:p>
          <a:r>
            <a:rPr lang="es-PE" sz="1800" dirty="0" smtClean="0">
              <a:solidFill>
                <a:srgbClr val="080CB8"/>
              </a:solidFill>
            </a:rPr>
            <a:t>Prueba.</a:t>
          </a:r>
          <a:endParaRPr lang="es-ES" sz="1800" dirty="0"/>
        </a:p>
      </dgm:t>
    </dgm:pt>
    <dgm:pt modelId="{3A2F2CF3-8EED-4531-8389-12349A317B85}" type="parTrans" cxnId="{48908DE1-14D4-4AB6-94DB-61FC521F9722}">
      <dgm:prSet/>
      <dgm:spPr/>
      <dgm:t>
        <a:bodyPr/>
        <a:lstStyle/>
        <a:p>
          <a:endParaRPr lang="es-ES"/>
        </a:p>
      </dgm:t>
    </dgm:pt>
    <dgm:pt modelId="{5583A18B-4209-4EDD-AD6D-F82930B1B0EA}" type="sibTrans" cxnId="{48908DE1-14D4-4AB6-94DB-61FC521F9722}">
      <dgm:prSet/>
      <dgm:spPr/>
      <dgm:t>
        <a:bodyPr/>
        <a:lstStyle/>
        <a:p>
          <a:endParaRPr lang="es-ES"/>
        </a:p>
      </dgm:t>
    </dgm:pt>
    <dgm:pt modelId="{C1B8CBE6-1EE4-46A0-8177-5FBE7643D0C0}" type="pres">
      <dgm:prSet presAssocID="{896441B5-18EA-47FA-83AD-3409EA6571EA}" presName="cycle" presStyleCnt="0">
        <dgm:presLayoutVars>
          <dgm:dir/>
          <dgm:resizeHandles val="exact"/>
        </dgm:presLayoutVars>
      </dgm:prSet>
      <dgm:spPr/>
    </dgm:pt>
    <dgm:pt modelId="{54213209-C88A-4486-8EF3-0E8C695C8A6F}" type="pres">
      <dgm:prSet presAssocID="{A7A58634-B6F6-41C5-81CC-D8D224A1BE9E}" presName="dummy" presStyleCnt="0"/>
      <dgm:spPr/>
    </dgm:pt>
    <dgm:pt modelId="{4F84B1D9-5C2A-4C7D-A894-8E9247DCA36C}" type="pres">
      <dgm:prSet presAssocID="{A7A58634-B6F6-41C5-81CC-D8D224A1BE9E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EC0659-C634-4F3E-90E5-A1D7B34704D4}" type="pres">
      <dgm:prSet presAssocID="{A349542C-580C-4D66-8A30-503D0914D1B6}" presName="sibTrans" presStyleLbl="node1" presStyleIdx="0" presStyleCnt="5"/>
      <dgm:spPr/>
    </dgm:pt>
    <dgm:pt modelId="{4F0CE47A-1AB1-40CB-9BE1-CDFBFF196CB4}" type="pres">
      <dgm:prSet presAssocID="{531AADB8-3567-43C8-88C8-3974CFAE4A49}" presName="dummy" presStyleCnt="0"/>
      <dgm:spPr/>
    </dgm:pt>
    <dgm:pt modelId="{4231CD5C-DAF8-4ABF-AF44-B6C446739237}" type="pres">
      <dgm:prSet presAssocID="{531AADB8-3567-43C8-88C8-3974CFAE4A49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A6838D-9762-40E7-AD4F-7113839E4485}" type="pres">
      <dgm:prSet presAssocID="{83EC47E4-E904-43A9-8D6B-41902393A58A}" presName="sibTrans" presStyleLbl="node1" presStyleIdx="1" presStyleCnt="5"/>
      <dgm:spPr/>
    </dgm:pt>
    <dgm:pt modelId="{55F4E4E1-BD39-428A-8D21-A79C93868ACE}" type="pres">
      <dgm:prSet presAssocID="{D51F7BD0-F588-404D-904F-7BEEC55BED1F}" presName="dummy" presStyleCnt="0"/>
      <dgm:spPr/>
    </dgm:pt>
    <dgm:pt modelId="{65088791-FABB-4765-82D4-AEE1535A9DC2}" type="pres">
      <dgm:prSet presAssocID="{D51F7BD0-F588-404D-904F-7BEEC55BED1F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3EFDC4-A084-42B8-99A3-2A4A8CCC6016}" type="pres">
      <dgm:prSet presAssocID="{E5FB3FB8-943C-47B2-A866-DD5719CED41F}" presName="sibTrans" presStyleLbl="node1" presStyleIdx="2" presStyleCnt="5"/>
      <dgm:spPr/>
    </dgm:pt>
    <dgm:pt modelId="{7FDD7E55-B758-4E1D-988C-E96551465EF0}" type="pres">
      <dgm:prSet presAssocID="{F97153CC-71DF-4331-89EE-012F76FAF8C1}" presName="dummy" presStyleCnt="0"/>
      <dgm:spPr/>
    </dgm:pt>
    <dgm:pt modelId="{3E4B2465-9040-40BF-93F9-5C4F44BF1DF0}" type="pres">
      <dgm:prSet presAssocID="{F97153CC-71DF-4331-89EE-012F76FAF8C1}" presName="node" presStyleLbl="revTx" presStyleIdx="3" presStyleCnt="5" custScaleX="1750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BB0F5E-466B-4320-A380-80EF958026D2}" type="pres">
      <dgm:prSet presAssocID="{C8876299-504E-40F8-AE9E-41CA740709F2}" presName="sibTrans" presStyleLbl="node1" presStyleIdx="3" presStyleCnt="5"/>
      <dgm:spPr/>
    </dgm:pt>
    <dgm:pt modelId="{B8B155B4-9080-4989-90BE-93D13C057661}" type="pres">
      <dgm:prSet presAssocID="{56FCB74D-0BD2-461C-85ED-75B776711E1C}" presName="dummy" presStyleCnt="0"/>
      <dgm:spPr/>
    </dgm:pt>
    <dgm:pt modelId="{805BCFBB-5424-4BE4-BC00-7D481C56CF0D}" type="pres">
      <dgm:prSet presAssocID="{56FCB74D-0BD2-461C-85ED-75B776711E1C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7A7BAC-9D05-4F29-A334-EA2884E985B0}" type="pres">
      <dgm:prSet presAssocID="{5583A18B-4209-4EDD-AD6D-F82930B1B0EA}" presName="sibTrans" presStyleLbl="node1" presStyleIdx="4" presStyleCnt="5"/>
      <dgm:spPr/>
    </dgm:pt>
  </dgm:ptLst>
  <dgm:cxnLst>
    <dgm:cxn modelId="{A9F42E71-3B54-498C-8983-3811E60646FB}" type="presOf" srcId="{F97153CC-71DF-4331-89EE-012F76FAF8C1}" destId="{3E4B2465-9040-40BF-93F9-5C4F44BF1DF0}" srcOrd="0" destOrd="0" presId="urn:microsoft.com/office/officeart/2005/8/layout/cycle1"/>
    <dgm:cxn modelId="{76805B6B-BF73-4A50-8546-A4000C0EF330}" type="presOf" srcId="{5583A18B-4209-4EDD-AD6D-F82930B1B0EA}" destId="{BC7A7BAC-9D05-4F29-A334-EA2884E985B0}" srcOrd="0" destOrd="0" presId="urn:microsoft.com/office/officeart/2005/8/layout/cycle1"/>
    <dgm:cxn modelId="{0E078B70-9AE3-49F0-AEF6-94801EBF0BFD}" type="presOf" srcId="{E5FB3FB8-943C-47B2-A866-DD5719CED41F}" destId="{B53EFDC4-A084-42B8-99A3-2A4A8CCC6016}" srcOrd="0" destOrd="0" presId="urn:microsoft.com/office/officeart/2005/8/layout/cycle1"/>
    <dgm:cxn modelId="{48908DE1-14D4-4AB6-94DB-61FC521F9722}" srcId="{896441B5-18EA-47FA-83AD-3409EA6571EA}" destId="{56FCB74D-0BD2-461C-85ED-75B776711E1C}" srcOrd="4" destOrd="0" parTransId="{3A2F2CF3-8EED-4531-8389-12349A317B85}" sibTransId="{5583A18B-4209-4EDD-AD6D-F82930B1B0EA}"/>
    <dgm:cxn modelId="{6289C51F-8C8E-42AB-AD5F-7CF36F3A9628}" srcId="{896441B5-18EA-47FA-83AD-3409EA6571EA}" destId="{D51F7BD0-F588-404D-904F-7BEEC55BED1F}" srcOrd="2" destOrd="0" parTransId="{0A279001-F0BE-43A4-B19B-502C02D0D091}" sibTransId="{E5FB3FB8-943C-47B2-A866-DD5719CED41F}"/>
    <dgm:cxn modelId="{79BDEF76-D38D-4C7D-BEFE-BC0CD0A5B7FF}" type="presOf" srcId="{A7A58634-B6F6-41C5-81CC-D8D224A1BE9E}" destId="{4F84B1D9-5C2A-4C7D-A894-8E9247DCA36C}" srcOrd="0" destOrd="0" presId="urn:microsoft.com/office/officeart/2005/8/layout/cycle1"/>
    <dgm:cxn modelId="{589E8C41-4A68-4172-A44A-E307FE4D191A}" type="presOf" srcId="{83EC47E4-E904-43A9-8D6B-41902393A58A}" destId="{A2A6838D-9762-40E7-AD4F-7113839E4485}" srcOrd="0" destOrd="0" presId="urn:microsoft.com/office/officeart/2005/8/layout/cycle1"/>
    <dgm:cxn modelId="{068B1500-E6A0-47FB-AD13-9970E1FDCA82}" type="presOf" srcId="{D51F7BD0-F588-404D-904F-7BEEC55BED1F}" destId="{65088791-FABB-4765-82D4-AEE1535A9DC2}" srcOrd="0" destOrd="0" presId="urn:microsoft.com/office/officeart/2005/8/layout/cycle1"/>
    <dgm:cxn modelId="{D875D480-4F83-456D-92A3-E2D6A2502FDA}" type="presOf" srcId="{896441B5-18EA-47FA-83AD-3409EA6571EA}" destId="{C1B8CBE6-1EE4-46A0-8177-5FBE7643D0C0}" srcOrd="0" destOrd="0" presId="urn:microsoft.com/office/officeart/2005/8/layout/cycle1"/>
    <dgm:cxn modelId="{6621FE36-FA14-4FF0-B916-2821DD1BBEC0}" srcId="{896441B5-18EA-47FA-83AD-3409EA6571EA}" destId="{531AADB8-3567-43C8-88C8-3974CFAE4A49}" srcOrd="1" destOrd="0" parTransId="{3075726D-E3F0-4CFB-9831-6EB4CC9C3E01}" sibTransId="{83EC47E4-E904-43A9-8D6B-41902393A58A}"/>
    <dgm:cxn modelId="{4C9A2EFA-4086-4A92-8BC4-A565B0A25DE2}" srcId="{896441B5-18EA-47FA-83AD-3409EA6571EA}" destId="{A7A58634-B6F6-41C5-81CC-D8D224A1BE9E}" srcOrd="0" destOrd="0" parTransId="{3E8397AC-670E-40AA-A754-3328DEFA4E3D}" sibTransId="{A349542C-580C-4D66-8A30-503D0914D1B6}"/>
    <dgm:cxn modelId="{A06BA3E5-6368-473F-AD44-C43867A75951}" type="presOf" srcId="{C8876299-504E-40F8-AE9E-41CA740709F2}" destId="{EBBB0F5E-466B-4320-A380-80EF958026D2}" srcOrd="0" destOrd="0" presId="urn:microsoft.com/office/officeart/2005/8/layout/cycle1"/>
    <dgm:cxn modelId="{55952865-92DC-4037-951A-83B3223F22DA}" type="presOf" srcId="{56FCB74D-0BD2-461C-85ED-75B776711E1C}" destId="{805BCFBB-5424-4BE4-BC00-7D481C56CF0D}" srcOrd="0" destOrd="0" presId="urn:microsoft.com/office/officeart/2005/8/layout/cycle1"/>
    <dgm:cxn modelId="{68CC75AB-E890-4BD5-AF97-C5A1D35B26A4}" type="presOf" srcId="{A349542C-580C-4D66-8A30-503D0914D1B6}" destId="{BBEC0659-C634-4F3E-90E5-A1D7B34704D4}" srcOrd="0" destOrd="0" presId="urn:microsoft.com/office/officeart/2005/8/layout/cycle1"/>
    <dgm:cxn modelId="{65D7DEA5-6D4D-4C8C-91EF-3DD147F0577A}" srcId="{896441B5-18EA-47FA-83AD-3409EA6571EA}" destId="{F97153CC-71DF-4331-89EE-012F76FAF8C1}" srcOrd="3" destOrd="0" parTransId="{0F89C1FF-89A2-4096-86CF-9DEC88208AF1}" sibTransId="{C8876299-504E-40F8-AE9E-41CA740709F2}"/>
    <dgm:cxn modelId="{7F64F8A5-BDB6-4BA9-A7D3-E8EF2A8E8672}" type="presOf" srcId="{531AADB8-3567-43C8-88C8-3974CFAE4A49}" destId="{4231CD5C-DAF8-4ABF-AF44-B6C446739237}" srcOrd="0" destOrd="0" presId="urn:microsoft.com/office/officeart/2005/8/layout/cycle1"/>
    <dgm:cxn modelId="{6B1AD247-1623-42F2-900D-9F3FF8C8E0BD}" type="presParOf" srcId="{C1B8CBE6-1EE4-46A0-8177-5FBE7643D0C0}" destId="{54213209-C88A-4486-8EF3-0E8C695C8A6F}" srcOrd="0" destOrd="0" presId="urn:microsoft.com/office/officeart/2005/8/layout/cycle1"/>
    <dgm:cxn modelId="{975A2676-A2F3-4461-A287-A893871AC572}" type="presParOf" srcId="{C1B8CBE6-1EE4-46A0-8177-5FBE7643D0C0}" destId="{4F84B1D9-5C2A-4C7D-A894-8E9247DCA36C}" srcOrd="1" destOrd="0" presId="urn:microsoft.com/office/officeart/2005/8/layout/cycle1"/>
    <dgm:cxn modelId="{F2608FE2-ECD3-43E4-8A98-79B6F6632781}" type="presParOf" srcId="{C1B8CBE6-1EE4-46A0-8177-5FBE7643D0C0}" destId="{BBEC0659-C634-4F3E-90E5-A1D7B34704D4}" srcOrd="2" destOrd="0" presId="urn:microsoft.com/office/officeart/2005/8/layout/cycle1"/>
    <dgm:cxn modelId="{63A83858-2FB7-452D-924D-FC528E9F3C5B}" type="presParOf" srcId="{C1B8CBE6-1EE4-46A0-8177-5FBE7643D0C0}" destId="{4F0CE47A-1AB1-40CB-9BE1-CDFBFF196CB4}" srcOrd="3" destOrd="0" presId="urn:microsoft.com/office/officeart/2005/8/layout/cycle1"/>
    <dgm:cxn modelId="{2E644795-5FC2-461F-982D-9DD1C2D5BD41}" type="presParOf" srcId="{C1B8CBE6-1EE4-46A0-8177-5FBE7643D0C0}" destId="{4231CD5C-DAF8-4ABF-AF44-B6C446739237}" srcOrd="4" destOrd="0" presId="urn:microsoft.com/office/officeart/2005/8/layout/cycle1"/>
    <dgm:cxn modelId="{ACC391D9-9079-4371-8838-33DB1DD6B6A5}" type="presParOf" srcId="{C1B8CBE6-1EE4-46A0-8177-5FBE7643D0C0}" destId="{A2A6838D-9762-40E7-AD4F-7113839E4485}" srcOrd="5" destOrd="0" presId="urn:microsoft.com/office/officeart/2005/8/layout/cycle1"/>
    <dgm:cxn modelId="{D1ED9CC5-7B69-4525-B425-58A7FE1ACFCF}" type="presParOf" srcId="{C1B8CBE6-1EE4-46A0-8177-5FBE7643D0C0}" destId="{55F4E4E1-BD39-428A-8D21-A79C93868ACE}" srcOrd="6" destOrd="0" presId="urn:microsoft.com/office/officeart/2005/8/layout/cycle1"/>
    <dgm:cxn modelId="{54A8E4EE-F835-444B-B8C6-98D576A08A7E}" type="presParOf" srcId="{C1B8CBE6-1EE4-46A0-8177-5FBE7643D0C0}" destId="{65088791-FABB-4765-82D4-AEE1535A9DC2}" srcOrd="7" destOrd="0" presId="urn:microsoft.com/office/officeart/2005/8/layout/cycle1"/>
    <dgm:cxn modelId="{2D4556A7-DB33-4450-86AC-33529F2C8852}" type="presParOf" srcId="{C1B8CBE6-1EE4-46A0-8177-5FBE7643D0C0}" destId="{B53EFDC4-A084-42B8-99A3-2A4A8CCC6016}" srcOrd="8" destOrd="0" presId="urn:microsoft.com/office/officeart/2005/8/layout/cycle1"/>
    <dgm:cxn modelId="{A68224F0-7480-45DF-9049-F1C25BF70DBA}" type="presParOf" srcId="{C1B8CBE6-1EE4-46A0-8177-5FBE7643D0C0}" destId="{7FDD7E55-B758-4E1D-988C-E96551465EF0}" srcOrd="9" destOrd="0" presId="urn:microsoft.com/office/officeart/2005/8/layout/cycle1"/>
    <dgm:cxn modelId="{1FA09C4B-80E2-4345-BA9F-9F0487913C9C}" type="presParOf" srcId="{C1B8CBE6-1EE4-46A0-8177-5FBE7643D0C0}" destId="{3E4B2465-9040-40BF-93F9-5C4F44BF1DF0}" srcOrd="10" destOrd="0" presId="urn:microsoft.com/office/officeart/2005/8/layout/cycle1"/>
    <dgm:cxn modelId="{771CBC04-B103-4547-88FA-7A13D76A0CBD}" type="presParOf" srcId="{C1B8CBE6-1EE4-46A0-8177-5FBE7643D0C0}" destId="{EBBB0F5E-466B-4320-A380-80EF958026D2}" srcOrd="11" destOrd="0" presId="urn:microsoft.com/office/officeart/2005/8/layout/cycle1"/>
    <dgm:cxn modelId="{00AEBCAE-E029-436A-AA36-D63414D3298C}" type="presParOf" srcId="{C1B8CBE6-1EE4-46A0-8177-5FBE7643D0C0}" destId="{B8B155B4-9080-4989-90BE-93D13C057661}" srcOrd="12" destOrd="0" presId="urn:microsoft.com/office/officeart/2005/8/layout/cycle1"/>
    <dgm:cxn modelId="{B36CC928-9D3F-4FD0-B2D2-A56DBCED84D3}" type="presParOf" srcId="{C1B8CBE6-1EE4-46A0-8177-5FBE7643D0C0}" destId="{805BCFBB-5424-4BE4-BC00-7D481C56CF0D}" srcOrd="13" destOrd="0" presId="urn:microsoft.com/office/officeart/2005/8/layout/cycle1"/>
    <dgm:cxn modelId="{DDFA1744-85EE-4A9A-9901-311B55EBD068}" type="presParOf" srcId="{C1B8CBE6-1EE4-46A0-8177-5FBE7643D0C0}" destId="{BC7A7BAC-9D05-4F29-A334-EA2884E985B0}" srcOrd="14" destOrd="0" presId="urn:microsoft.com/office/officeart/2005/8/layout/cycle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EF0F6-267A-454E-B228-B34BF6E745FF}" type="datetimeFigureOut">
              <a:rPr lang="es-ES" smtClean="0"/>
              <a:pPr/>
              <a:t>24/10/2011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3B951-C7B7-4EF4-80F0-DD816D9F7B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3B951-C7B7-4EF4-80F0-DD816D9F7BE9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comienza con la visión general del producto, especificando y dando detalle a las funcionalidades o partes que tienen mayor prioridad de desarrollo y que pueden llevarse a cabo en un periodo de tiempo breve (normalmente de 30 días).</a:t>
            </a:r>
          </a:p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Cada uno de estos periodos de desarrollo es una iteración que finaliza con la producción de un incremento operativo del producto.</a:t>
            </a:r>
          </a:p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Estas iteraciones son la base del desarrollo ágil, y </a:t>
            </a:r>
            <a:r>
              <a:rPr lang="es-E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Scrum</a:t>
            </a:r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gestiona su evolución a través de reuniones breves diarias en las que todo el</a:t>
            </a:r>
          </a:p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equipo revisa el trabajo realizado el día anterior y el previsto para el día siguiente.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3B951-C7B7-4EF4-80F0-DD816D9F7BE9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Propietario del producto: El responsable de obtener el mayor valor de producto para los clientes, usuarios y resto de implicados.</a:t>
            </a:r>
          </a:p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Equipo de desarrollo: grupo o grupos de trabajo que desarrollan el producto.</a:t>
            </a:r>
          </a:p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Scrum</a:t>
            </a:r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Manager: gestor de los equipos que es responsable del funcionamiento de la metodología </a:t>
            </a:r>
            <a:r>
              <a:rPr lang="es-E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Scrum</a:t>
            </a:r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 de la productividad del equipo de desarrollo.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3B951-C7B7-4EF4-80F0-DD816D9F7BE9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3B951-C7B7-4EF4-80F0-DD816D9F7BE9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3B951-C7B7-4EF4-80F0-DD816D9F7BE9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fld id="{B36955EF-F1CE-490B-B60D-3C5143F95255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426EA5E-E7A9-4B89-A7E2-0B4B11ED250A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EFD26-C948-46AD-91FA-8F8909508290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CE922-5927-4082-A5CB-E7DF5E5508D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2CA67-5F51-45E6-83A3-4DF92E56B17D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E7CA9-5CFF-4494-99AD-A94FBF0BC0F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19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7F349-F58D-4596-B094-E14DD82C51C1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93D44-4400-4A4E-B682-BBC26A857B8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11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CF102-04AD-47E5-95D8-123ECB087B38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12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1E170-3022-4FCB-AEBD-84BA2625B27B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13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>
                <a:latin typeface="Century Schoolbook" pitchFamily="18" charset="0"/>
              </a:defRPr>
            </a:lvl1pPr>
          </a:lstStyle>
          <a:p>
            <a:pPr>
              <a:defRPr/>
            </a:pPr>
            <a:r>
              <a:rPr lang="es-ES"/>
              <a:t>Ing. Sonia Godoy Hortua</a:t>
            </a:r>
            <a:endParaRPr lang="es-C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4E26AE8A-E10F-419A-9809-3B12EB8BEEF8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>
            <a:off x="4929188" y="6473825"/>
            <a:ext cx="3657600" cy="384175"/>
          </a:xfrm>
        </p:spPr>
        <p:txBody>
          <a:bodyPr/>
          <a:lstStyle>
            <a:lvl1pPr algn="r"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 dirty="0"/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35A7E-22A1-48C8-AB94-18096F4D4AC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FA261-EFB8-4EE5-802F-89D53724D521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08DAA-52ED-48CC-9DA0-26AF81713EC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1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24BDD-593F-4C02-A283-87CB06222DF0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94CB4-21D1-4D92-9BD7-414267DCF3E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49570-88F9-4F48-8841-83462AFD9992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7E328-445A-4ECE-9FFA-173DC00163A4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29F8D-700D-4AC2-BC43-3481FDDE9917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57FDF-8E7B-4106-BBC4-7CF7066B517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  <a:extLst/>
          </a:lstStyle>
          <a:p>
            <a:pPr>
              <a:defRPr/>
            </a:pPr>
            <a:fld id="{72686F18-98F7-4CAF-8A0D-09223BA00733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09CB23-6C4D-4F55-B9A7-8BF7BD11B1A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ACDB38-DF02-4F67-ADEF-6B06290E3C0F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543B44-9105-4E05-953A-5BE76FDD547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0D2FDC-3733-45F2-AEB0-95EE4FF19335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465360-CEE9-4719-ABA7-EFCDE114F60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D5EB04-7DED-4D04-A3AB-C52A2D01589C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2FB5F1-5A58-414B-AFB4-5D8DFDC3F61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CA072-0EEA-48FC-BE29-361E7720A397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E85D8-E438-407E-B989-C84A5DA7681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623DAA-DA52-4E64-B390-1E9C0D128A15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6C1DE8-6314-4863-9009-AC0F8C8BB03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fld id="{CC22425B-DF7A-4571-B67D-A911D0FEBF39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7F9DAFC-9187-4966-B18C-0FFF5122D94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105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rgbClr val="575F6D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3D5AA4C-DF23-4CDD-B862-3A61A2B28EAA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rgbClr val="575F6D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39B037D-B6AC-4342-AB67-BC78D24FAC2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123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16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884BF221-A31C-4E44-A8F5-56842EA6AB6D}" type="datetime1">
              <a:rPr lang="es-CO"/>
              <a:pPr>
                <a:defRPr/>
              </a:pPr>
              <a:t>24/10/2011</a:t>
            </a:fld>
            <a:endParaRPr lang="es-CO"/>
          </a:p>
        </p:txBody>
      </p:sp>
      <p:sp>
        <p:nvSpPr>
          <p:cNvPr id="25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624A34B-3EF2-459F-9835-101029D61A3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26" name="20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5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8029604" cy="272513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METODOLOGÍAS </a:t>
            </a:r>
            <a:b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</a:t>
            </a:r>
            <a:b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DESARROLLO DE SOFTWARE</a:t>
            </a:r>
            <a:b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MODERNAS</a:t>
            </a:r>
            <a:endParaRPr lang="es-ES" sz="4000" dirty="0">
              <a:solidFill>
                <a:schemeClr val="bg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26EA5E-E7A9-4B89-A7E2-0B4B11ED250A}" type="slidenum">
              <a:rPr lang="es-CO" smtClean="0"/>
              <a:pPr>
                <a:defRPr/>
              </a:pPr>
              <a:t>1</a:t>
            </a:fld>
            <a:endParaRPr lang="es-CO"/>
          </a:p>
        </p:txBody>
      </p:sp>
      <p:pic>
        <p:nvPicPr>
          <p:cNvPr id="7" name="Picture 2" descr="C:\Users\User\Desktop\deisy\gifts animados e imagenes .de ing\iiiiiiiiiiiiiiiiiiiiiiiiiiii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32958"/>
            <a:ext cx="2162603" cy="2825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es-ES" dirty="0" smtClean="0"/>
              <a:t>PROGRAMACION EXTREMA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1F08DAA-52ED-48CC-9DA0-26AF81713EC7}" type="slidenum">
              <a:rPr lang="es-CO" smtClean="0"/>
              <a:pPr>
                <a:defRPr/>
              </a:pPr>
              <a:t>10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graphicFrame>
        <p:nvGraphicFramePr>
          <p:cNvPr id="5" name="4 Diagrama"/>
          <p:cNvGraphicFramePr/>
          <p:nvPr/>
        </p:nvGraphicFramePr>
        <p:xfrm>
          <a:off x="2714612" y="2786058"/>
          <a:ext cx="4000528" cy="2389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1571604" y="1142984"/>
            <a:ext cx="6143668" cy="857256"/>
          </a:xfrm>
          <a:prstGeom prst="round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52400" h="50800" prst="softRound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¿CÓMO CONSEGUIR PRODUCIR SW DE CALIDAD ABIERTO AL CAMBIO, ENTREGABLE EN PLAZOS PEQUEÑOS?</a:t>
            </a:r>
            <a:endParaRPr lang="es-E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85786" y="2714620"/>
            <a:ext cx="2786082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CONTROL DE CODIGO FUENTE</a:t>
            </a:r>
            <a:endParaRPr lang="es-ES" sz="1200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3571876"/>
            <a:ext cx="1500198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METAFORAS</a:t>
            </a:r>
            <a:endParaRPr lang="es-ES" sz="1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500034" y="4286256"/>
            <a:ext cx="2786082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PROGRAMACIÓN EN PAREJAS</a:t>
            </a:r>
            <a:endParaRPr lang="es-ES" sz="12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714348" y="5072074"/>
            <a:ext cx="2786082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TRABAJO EN EQUIPO COMPLETO</a:t>
            </a:r>
            <a:endParaRPr lang="es-ES" sz="1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286380" y="2428868"/>
            <a:ext cx="2286016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INTEGRACIÓN CONTINUA</a:t>
            </a:r>
            <a:endParaRPr lang="es-ES" sz="12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000760" y="5286388"/>
            <a:ext cx="2143140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MEJORA DEL DISEÑO</a:t>
            </a:r>
            <a:endParaRPr lang="es-ES" sz="12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286512" y="4500570"/>
            <a:ext cx="2500330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NORMAS DE CODIFICACIÓN</a:t>
            </a:r>
            <a:endParaRPr lang="es-ES" sz="12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500166" y="5857892"/>
            <a:ext cx="2786082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EL CODIGO ES DE TODOS</a:t>
            </a:r>
            <a:endParaRPr lang="es-ES" sz="12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357950" y="3071810"/>
            <a:ext cx="1428760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PLANIFICACIÓN</a:t>
            </a:r>
            <a:endParaRPr lang="es-ES" sz="12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429388" y="3786190"/>
            <a:ext cx="1857388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TEST DEL CLIENTE</a:t>
            </a:r>
            <a:endParaRPr lang="es-ES" sz="12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500694" y="5929330"/>
            <a:ext cx="2071702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VERSIONES PEQUEÑAS</a:t>
            </a:r>
            <a:endParaRPr lang="es-ES" sz="1200" dirty="0"/>
          </a:p>
        </p:txBody>
      </p:sp>
      <p:sp>
        <p:nvSpPr>
          <p:cNvPr id="18" name="6 CuadroTexto"/>
          <p:cNvSpPr txBox="1"/>
          <p:nvPr/>
        </p:nvSpPr>
        <p:spPr>
          <a:xfrm>
            <a:off x="3214678" y="2285992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 smtClean="0"/>
              <a:t>DISEÑO SIMPLE</a:t>
            </a:r>
            <a:endParaRPr lang="es-ES" sz="1200" dirty="0"/>
          </a:p>
        </p:txBody>
      </p:sp>
      <p:sp>
        <p:nvSpPr>
          <p:cNvPr id="19" name="6 CuadroTexto"/>
          <p:cNvSpPr txBox="1"/>
          <p:nvPr/>
        </p:nvSpPr>
        <p:spPr>
          <a:xfrm>
            <a:off x="3214678" y="6286520"/>
            <a:ext cx="1785950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 smtClean="0"/>
              <a:t>RITMO SOSTENIBLE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5246687" cy="8112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altLang="ja-JP" sz="4000" dirty="0" err="1" smtClean="0">
                <a:ea typeface="MS PGothic" pitchFamily="34" charset="-128"/>
              </a:rPr>
              <a:t>Caracteristicas</a:t>
            </a:r>
            <a:r>
              <a:rPr lang="es-MX" altLang="ja-JP" sz="4000" dirty="0" smtClean="0">
                <a:ea typeface="MS PGothic" pitchFamily="34" charset="-128"/>
              </a:rPr>
              <a:t> de </a:t>
            </a:r>
            <a:r>
              <a:rPr lang="es-MX" altLang="ja-JP" sz="4000" dirty="0">
                <a:ea typeface="MS PGothic" pitchFamily="34" charset="-128"/>
              </a:rPr>
              <a:t>XP</a:t>
            </a:r>
            <a:endParaRPr lang="es-MX" sz="40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50825" y="1268413"/>
            <a:ext cx="3892550" cy="47529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altLang="ja-JP" sz="2400" b="1" dirty="0">
                <a:solidFill>
                  <a:schemeClr val="tx1"/>
                </a:solidFill>
                <a:ea typeface="MS PGothic" pitchFamily="34" charset="-128"/>
              </a:rPr>
              <a:t>Comunicación:</a:t>
            </a:r>
            <a:r>
              <a:rPr lang="es-MX" altLang="ja-JP" sz="2400" dirty="0">
                <a:solidFill>
                  <a:schemeClr val="tx1"/>
                </a:solidFill>
                <a:ea typeface="MS PGothic" pitchFamily="34" charset="-128"/>
              </a:rPr>
              <a:t> Crear software requiere de sistemas comunicados.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altLang="ja-JP" sz="2400" b="1" dirty="0">
                <a:solidFill>
                  <a:schemeClr val="tx1"/>
                </a:solidFill>
                <a:ea typeface="MS PGothic" pitchFamily="34" charset="-128"/>
              </a:rPr>
              <a:t>Simplicidad: </a:t>
            </a:r>
            <a:r>
              <a:rPr lang="es-MX" altLang="ja-JP" sz="2400" dirty="0">
                <a:solidFill>
                  <a:schemeClr val="tx1"/>
                </a:solidFill>
                <a:ea typeface="MS PGothic" pitchFamily="34" charset="-128"/>
              </a:rPr>
              <a:t>Empezar con lo necesario y requerido y trabajar desde ahí.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altLang="ja-JP" sz="2400" b="1" dirty="0" err="1">
                <a:solidFill>
                  <a:schemeClr val="tx1"/>
                </a:solidFill>
                <a:ea typeface="MS PGothic" pitchFamily="34" charset="-128"/>
              </a:rPr>
              <a:t>Retroalimentacion</a:t>
            </a:r>
            <a:r>
              <a:rPr lang="es-MX" altLang="ja-JP" sz="2400" b="1" dirty="0">
                <a:solidFill>
                  <a:schemeClr val="tx1"/>
                </a:solidFill>
                <a:ea typeface="MS PGothic" pitchFamily="34" charset="-128"/>
              </a:rPr>
              <a:t>: </a:t>
            </a:r>
            <a:r>
              <a:rPr lang="es-MX" altLang="ja-JP" sz="2400" dirty="0">
                <a:solidFill>
                  <a:schemeClr val="tx1"/>
                </a:solidFill>
                <a:ea typeface="MS PGothic" pitchFamily="34" charset="-128"/>
              </a:rPr>
              <a:t>Del sistema, del cliente, y del equipo.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altLang="ja-JP" sz="2400" b="1" dirty="0" err="1">
                <a:solidFill>
                  <a:schemeClr val="tx1"/>
                </a:solidFill>
                <a:ea typeface="MS PGothic" pitchFamily="34" charset="-128"/>
              </a:rPr>
              <a:t>Valentia</a:t>
            </a:r>
            <a:r>
              <a:rPr lang="es-MX" altLang="ja-JP" sz="2400" b="1" dirty="0">
                <a:solidFill>
                  <a:schemeClr val="tx1"/>
                </a:solidFill>
                <a:ea typeface="MS PGothic" pitchFamily="34" charset="-128"/>
              </a:rPr>
              <a:t>: </a:t>
            </a:r>
            <a:r>
              <a:rPr lang="es-MX" altLang="ja-JP" sz="2400" dirty="0">
                <a:solidFill>
                  <a:schemeClr val="tx1"/>
                </a:solidFill>
                <a:ea typeface="MS PGothic" pitchFamily="34" charset="-128"/>
              </a:rPr>
              <a:t>Programa para hoy y no para mañana. 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altLang="ja-JP" sz="2400" b="1" dirty="0">
                <a:solidFill>
                  <a:schemeClr val="tx1"/>
                </a:solidFill>
                <a:ea typeface="MS PGothic" pitchFamily="34" charset="-128"/>
              </a:rPr>
              <a:t>Respeto: </a:t>
            </a:r>
            <a:r>
              <a:rPr lang="es-MX" altLang="ja-JP" sz="2400" dirty="0">
                <a:solidFill>
                  <a:schemeClr val="tx1"/>
                </a:solidFill>
                <a:ea typeface="MS PGothic" pitchFamily="34" charset="-128"/>
              </a:rPr>
              <a:t>El equipo debe trabajar como uno, sin tomar decisiones repentinas.</a:t>
            </a:r>
            <a:endParaRPr lang="ja-JP" altLang="es-MX" sz="2400" b="1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796136" y="1484784"/>
            <a:ext cx="2141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Ciclo de la XP</a:t>
            </a:r>
            <a:endParaRPr lang="es-PE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0661" name="Picture 5" descr="circl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2033588"/>
            <a:ext cx="452437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METODOLOGIA TRADICIONAL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ES" dirty="0" smtClean="0"/>
              <a:t>METODOLOGIA AGIL</a:t>
            </a:r>
            <a:endParaRPr lang="es-ES" dirty="0"/>
          </a:p>
        </p:txBody>
      </p:sp>
      <p:pic>
        <p:nvPicPr>
          <p:cNvPr id="9" name="8 Marcador de contenido" descr="ejemplo metodologia tradicional y agil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1785926"/>
            <a:ext cx="4114800" cy="3000396"/>
          </a:xfrm>
        </p:spPr>
      </p:pic>
      <p:pic>
        <p:nvPicPr>
          <p:cNvPr id="10" name="9 Marcador de contenido" descr="ejemplo metodologia tradicional y agil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1785926"/>
            <a:ext cx="4041775" cy="3000396"/>
          </a:xfrm>
        </p:spPr>
      </p:pic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465360-CEE9-4719-ABA7-EFCDE114F602}" type="slidenum">
              <a:rPr lang="es-CO" smtClean="0"/>
              <a:pPr>
                <a:defRPr/>
              </a:pPr>
              <a:t>12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714744" y="1000108"/>
            <a:ext cx="1285884" cy="71437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DUM</a:t>
            </a:r>
            <a:endParaRPr lang="es-PE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50" y="1785938"/>
            <a:ext cx="8229600" cy="4468812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endParaRPr lang="es-PE" dirty="0"/>
          </a:p>
          <a:p>
            <a:pPr>
              <a:buFont typeface="Wingdings" pitchFamily="2" charset="2"/>
              <a:buNone/>
              <a:defRPr/>
            </a:pPr>
            <a:r>
              <a:rPr lang="es-PE" sz="5200" dirty="0" smtClean="0">
                <a:solidFill>
                  <a:schemeClr val="tx2"/>
                </a:solidFill>
              </a:rPr>
              <a:t>Características:</a:t>
            </a:r>
          </a:p>
          <a:p>
            <a:pPr>
              <a:buFont typeface="Wingdings" pitchFamily="2" charset="2"/>
              <a:buNone/>
              <a:defRPr/>
            </a:pPr>
            <a:endParaRPr lang="es-PE" sz="5200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es-PE" sz="4100" dirty="0" smtClean="0"/>
              <a:t>Proporciona </a:t>
            </a:r>
            <a:r>
              <a:rPr lang="es-PE" sz="4100" dirty="0"/>
              <a:t>una guía para las actividades de un equipo de desarrollo.</a:t>
            </a:r>
          </a:p>
          <a:p>
            <a:pPr>
              <a:defRPr/>
            </a:pPr>
            <a:r>
              <a:rPr lang="es-PE" sz="4100" dirty="0" smtClean="0"/>
              <a:t>Dirige </a:t>
            </a:r>
            <a:r>
              <a:rPr lang="es-PE" sz="4100" dirty="0"/>
              <a:t>las tareas de cada desarrollador por separado y del equipo en conjunto.</a:t>
            </a:r>
          </a:p>
          <a:p>
            <a:pPr>
              <a:defRPr/>
            </a:pPr>
            <a:r>
              <a:rPr lang="es-PE" sz="4100" dirty="0" smtClean="0"/>
              <a:t>Especifica </a:t>
            </a:r>
            <a:r>
              <a:rPr lang="es-PE" sz="4100" dirty="0"/>
              <a:t>los productos que deben desarrollarse.</a:t>
            </a:r>
          </a:p>
          <a:p>
            <a:pPr>
              <a:defRPr/>
            </a:pPr>
            <a:r>
              <a:rPr lang="es-PE" sz="4100" dirty="0" smtClean="0"/>
              <a:t>Ofrece </a:t>
            </a:r>
            <a:r>
              <a:rPr lang="es-PE" sz="4100" dirty="0"/>
              <a:t>criterios para el control, medición de los productos y actividades del proyecto</a:t>
            </a:r>
            <a:r>
              <a:rPr lang="es-PE" sz="4100" dirty="0" smtClean="0">
                <a:solidFill>
                  <a:srgbClr val="080CB8"/>
                </a:solidFill>
              </a:rPr>
              <a:t>.</a:t>
            </a:r>
            <a:endParaRPr lang="es-PE" sz="4100" dirty="0">
              <a:solidFill>
                <a:srgbClr val="080CB8"/>
              </a:solidFill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692275" y="188913"/>
            <a:ext cx="6808788" cy="81121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s-PE" sz="2600" dirty="0">
              <a:latin typeface="+mn-lt"/>
            </a:endParaRPr>
          </a:p>
          <a:p>
            <a:pPr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es-PE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Desarrollo Unificado con Métrica</a:t>
            </a:r>
          </a:p>
          <a:p>
            <a:pPr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s-PE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PE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DUM</a:t>
            </a:r>
            <a:endParaRPr lang="es-PE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7972452" cy="1714512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r>
              <a:rPr lang="es-PE" dirty="0" smtClean="0">
                <a:solidFill>
                  <a:srgbClr val="080CB8"/>
                </a:solidFill>
              </a:rPr>
              <a:t>Las </a:t>
            </a:r>
            <a:r>
              <a:rPr lang="es-PE" dirty="0">
                <a:solidFill>
                  <a:srgbClr val="080CB8"/>
                </a:solidFill>
              </a:rPr>
              <a:t>cuatro primeras fases (Inicio, elaboración, construcción, transición) atraviesan cinco flujos de trabajo que son conocidos como iteración</a:t>
            </a:r>
            <a:r>
              <a:rPr lang="es-PE" dirty="0" smtClean="0">
                <a:solidFill>
                  <a:srgbClr val="080CB8"/>
                </a:solidFill>
              </a:rPr>
              <a:t>:</a:t>
            </a:r>
          </a:p>
          <a:p>
            <a:pPr algn="just">
              <a:buFont typeface="Wingdings" pitchFamily="2" charset="2"/>
              <a:buNone/>
              <a:defRPr/>
            </a:pPr>
            <a:endParaRPr lang="es-PE" dirty="0">
              <a:solidFill>
                <a:srgbClr val="080CB8"/>
              </a:solidFill>
            </a:endParaRPr>
          </a:p>
          <a:p>
            <a:pPr>
              <a:defRPr/>
            </a:pPr>
            <a:endParaRPr lang="es-PE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1357290" y="24288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428596" y="214290"/>
            <a:ext cx="8229600" cy="1068728"/>
          </a:xfrm>
          <a:prstGeom prst="rect">
            <a:avLst/>
          </a:prstGeom>
        </p:spPr>
        <p:txBody>
          <a:bodyPr lIns="0" rIns="0" bIns="0" anchor="b"/>
          <a:lstStyle/>
          <a:p>
            <a:pPr fontAlgn="auto">
              <a:spcAft>
                <a:spcPts val="0"/>
              </a:spcAft>
              <a:defRPr/>
            </a:pPr>
            <a:r>
              <a:rPr lang="es-E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Rapid Application Development (Desarrollo rápido de aplicaciones – RAD )</a:t>
            </a:r>
            <a:endParaRPr lang="es-PE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ea typeface="+mj-ea"/>
              <a:cs typeface="+mj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95288" y="1628775"/>
            <a:ext cx="6192837" cy="20145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es-PE" dirty="0"/>
              <a:t>El RAD es un proceso de desarrollo de software, desarrollado inicialmente por James Martin en 1980. El método comprende el desarrollo iterativo, la construcción de prototipos y el uso de utilidades CASE. Tradicionalmente, el desarrollo rápido de aplicaciones tiende a englobar también la usabilidad, utilidad y la rapidez de ejecución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900113" y="3933825"/>
            <a:ext cx="7559675" cy="23082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es-PE" dirty="0"/>
              <a:t>El Desarrollo Rápido de Aplicaciones (DRA) (Rapid </a:t>
            </a:r>
            <a:r>
              <a:rPr lang="es-PE" dirty="0" err="1"/>
              <a:t>Application</a:t>
            </a:r>
            <a:r>
              <a:rPr lang="es-PE" dirty="0"/>
              <a:t> </a:t>
            </a:r>
            <a:r>
              <a:rPr lang="es-PE" dirty="0" err="1"/>
              <a:t>Development</a:t>
            </a:r>
            <a:r>
              <a:rPr lang="es-PE" dirty="0"/>
              <a:t> RAD) es un modelo de proceso del desarrollo del software lineal secuencial que enfatiza un ciclo de desarrollo extremadamente corto. DRA es una adaptación a “Alta velocidad” en el que se logra el desarrollo rápido utilizando un enfoque de construcción basado en componentes. Si se comprenden bien los requisitos y se limita el ámbito del proyecto, el proceso DRA permite al equipo de desarrollo crear un “sistema completamente funcional” dentro de periodos cortos de tiempo.</a:t>
            </a:r>
          </a:p>
        </p:txBody>
      </p:sp>
      <p:pic>
        <p:nvPicPr>
          <p:cNvPr id="11" name="10 Imagen" descr="http://2.bp.blogspot.com/_4f0C-K8qT44/ScjjHKLTXxI/AAAAAAAAADg/fHcZSh1QPTc/s200/Dibujo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700808"/>
            <a:ext cx="1690003" cy="185318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95288" y="260350"/>
            <a:ext cx="1873250" cy="954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2800" dirty="0"/>
              <a:t>Modelado de gestión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971550" y="1268413"/>
            <a:ext cx="1871663" cy="9540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2800" dirty="0"/>
              <a:t>Modelado de datos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1476375" y="2276475"/>
            <a:ext cx="2166938" cy="954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2800" dirty="0"/>
              <a:t>Modelado de procesos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143125" y="3284538"/>
            <a:ext cx="2284413" cy="8318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2400" dirty="0"/>
              <a:t>Generación de aplicaciones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987675" y="4149725"/>
            <a:ext cx="1944688" cy="954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2800" dirty="0"/>
              <a:t>Pruebas y Volumen</a:t>
            </a:r>
          </a:p>
        </p:txBody>
      </p:sp>
      <p:pic>
        <p:nvPicPr>
          <p:cNvPr id="665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76250"/>
            <a:ext cx="4318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2492375"/>
            <a:ext cx="5969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484313"/>
            <a:ext cx="576262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7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573463"/>
            <a:ext cx="4318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20 Conector recto de flecha"/>
          <p:cNvCxnSpPr/>
          <p:nvPr/>
        </p:nvCxnSpPr>
        <p:spPr>
          <a:xfrm>
            <a:off x="4284663" y="5661025"/>
            <a:ext cx="143986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rot="10800000">
            <a:off x="611188" y="5661025"/>
            <a:ext cx="17287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6573" name="25 CuadroTexto"/>
          <p:cNvSpPr txBox="1">
            <a:spLocks noChangeArrowheads="1"/>
          </p:cNvSpPr>
          <p:nvPr/>
        </p:nvSpPr>
        <p:spPr bwMode="auto">
          <a:xfrm>
            <a:off x="2411413" y="5445125"/>
            <a:ext cx="1873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PE"/>
              <a:t>De 60 a 90 días </a:t>
            </a:r>
          </a:p>
        </p:txBody>
      </p:sp>
      <p:cxnSp>
        <p:nvCxnSpPr>
          <p:cNvPr id="29" name="28 Conector recto"/>
          <p:cNvCxnSpPr/>
          <p:nvPr/>
        </p:nvCxnSpPr>
        <p:spPr>
          <a:xfrm rot="16200000" flipH="1">
            <a:off x="-1620043" y="3572669"/>
            <a:ext cx="4248150" cy="714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 rot="5400000">
            <a:off x="4895850" y="4760913"/>
            <a:ext cx="15113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3563938" y="188913"/>
            <a:ext cx="1481137" cy="708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PE" sz="4000" dirty="0"/>
              <a:t>Fases: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5786438" y="87313"/>
            <a:ext cx="3106737" cy="577056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es-PE" sz="2000" b="1" dirty="0"/>
              <a:t>Ventajas de RAD</a:t>
            </a:r>
            <a:endParaRPr lang="es-PE" sz="20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Comprar puede ahorrar dinero en comparación con construir.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Los entregables pueden ser fácilmente trasladados a otra plataforma.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El desarrollo se realiza a un nivel de abstracción mayor.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Visibilidad temprana.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Mayor flexibilidad.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Menor codificación manual.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Mayor involucramiento de los usuarios.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Posiblemente menos fallas.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Posiblemente menor costo.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Ciclos de desarrollo más pequeños.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Interfaz gráfica estándar. </a:t>
            </a:r>
          </a:p>
          <a:p>
            <a:pPr algn="just">
              <a:defRPr/>
            </a:pPr>
            <a:endParaRPr lang="es-P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Placa"/>
          <p:cNvSpPr/>
          <p:nvPr/>
        </p:nvSpPr>
        <p:spPr>
          <a:xfrm>
            <a:off x="4859338" y="1412875"/>
            <a:ext cx="3960812" cy="4319588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E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Rational Unified Process. (Proceso Racional Unificado - RUP) </a:t>
            </a:r>
            <a:endParaRPr lang="es-PE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500174"/>
            <a:ext cx="4247902" cy="508518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PE" sz="1800" dirty="0" smtClean="0">
                <a:solidFill>
                  <a:schemeClr val="tx1"/>
                </a:solidFill>
              </a:rPr>
              <a:t>Es un proceso de desarrollo de software y junto con el Lenguaje Unificado de Modelado (UML), constituye la metodología estándar más utilizada para el análisis, implementación y documentación de sistemas orientados a objetos. RUP es una guía de cómo usar UML de la forma más efectiva. RUP es un refinamiento realizado por </a:t>
            </a:r>
            <a:r>
              <a:rPr lang="es-PE" sz="1800" dirty="0" err="1" smtClean="0">
                <a:solidFill>
                  <a:schemeClr val="tx1"/>
                </a:solidFill>
              </a:rPr>
              <a:t>Rational</a:t>
            </a:r>
            <a:r>
              <a:rPr lang="es-PE" sz="1800" dirty="0" smtClean="0">
                <a:solidFill>
                  <a:schemeClr val="tx1"/>
                </a:solidFill>
              </a:rPr>
              <a:t> Software del más genérico Proceso Unificado.</a:t>
            </a:r>
          </a:p>
          <a:p>
            <a:pPr>
              <a:defRPr/>
            </a:pPr>
            <a:r>
              <a:rPr lang="es-PE" sz="1800" dirty="0" smtClean="0">
                <a:solidFill>
                  <a:schemeClr val="tx1"/>
                </a:solidFill>
              </a:rPr>
              <a:t>Es una forma disciplinada de asignar tareas y responsabilidades en una empresa de desarrollo (quién hace qué, cuándo y cómo).</a:t>
            </a:r>
          </a:p>
          <a:p>
            <a:pPr>
              <a:defRPr/>
            </a:pPr>
            <a:endParaRPr lang="es-PE" dirty="0"/>
          </a:p>
        </p:txBody>
      </p:sp>
      <p:sp>
        <p:nvSpPr>
          <p:cNvPr id="71687" name="Rectangle 1"/>
          <p:cNvSpPr>
            <a:spLocks noChangeArrowheads="1"/>
          </p:cNvSpPr>
          <p:nvPr/>
        </p:nvSpPr>
        <p:spPr bwMode="auto">
          <a:xfrm>
            <a:off x="5364163" y="1628775"/>
            <a:ext cx="33115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PE" sz="160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Es también un producto:</a:t>
            </a:r>
          </a:p>
          <a:p>
            <a:pPr eaLnBrk="0" hangingPunct="0">
              <a:buFontTx/>
              <a:buChar char="•"/>
            </a:pPr>
            <a:r>
              <a:rPr lang="es-PE" sz="160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Desarrollado y mantenido por Rational.</a:t>
            </a:r>
          </a:p>
          <a:p>
            <a:pPr eaLnBrk="0" hangingPunct="0">
              <a:buFontTx/>
              <a:buChar char="•"/>
            </a:pPr>
            <a:r>
              <a:rPr lang="es-PE" sz="160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Actualizado constantemente para tener en cuenta las mejores prácticas de acuerdo con la experiencia.</a:t>
            </a:r>
          </a:p>
          <a:p>
            <a:pPr eaLnBrk="0" hangingPunct="0">
              <a:buFontTx/>
              <a:buChar char="•"/>
            </a:pPr>
            <a:r>
              <a:rPr lang="es-PE" sz="160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Su objetivo principal es asegurar la producción de software de calidad dentro de plazos y presupuestos predecibles. Dirigido por casos de uso, centrado en la arquitectura, iterativo (mini-proyectos) e incremental (versiones).</a:t>
            </a:r>
          </a:p>
        </p:txBody>
      </p:sp>
      <p:pic>
        <p:nvPicPr>
          <p:cNvPr id="71688" name="Picture 3" descr="http://oscarrofio.netne.net/ru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5732463"/>
            <a:ext cx="2736850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E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Agile Unified Process. (Proceso Ágil Unificado - AUP) </a:t>
            </a:r>
            <a:endParaRPr lang="es-PE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484313"/>
            <a:ext cx="4786313" cy="5373687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es-PE" sz="2000" dirty="0" smtClean="0">
                <a:solidFill>
                  <a:schemeClr val="tx1"/>
                </a:solidFill>
              </a:rPr>
              <a:t>El Proceso Unificado </a:t>
            </a:r>
            <a:r>
              <a:rPr lang="es-PE" sz="2000" dirty="0" err="1" smtClean="0">
                <a:solidFill>
                  <a:schemeClr val="tx1"/>
                </a:solidFill>
              </a:rPr>
              <a:t>Agil</a:t>
            </a:r>
            <a:r>
              <a:rPr lang="es-PE" sz="2000" dirty="0" smtClean="0">
                <a:solidFill>
                  <a:schemeClr val="tx1"/>
                </a:solidFill>
              </a:rPr>
              <a:t> de Scott </a:t>
            </a:r>
            <a:r>
              <a:rPr lang="es-PE" sz="2000" dirty="0" err="1" smtClean="0">
                <a:solidFill>
                  <a:schemeClr val="tx1"/>
                </a:solidFill>
              </a:rPr>
              <a:t>Ambler</a:t>
            </a:r>
            <a:r>
              <a:rPr lang="es-PE" sz="2000" dirty="0" smtClean="0">
                <a:solidFill>
                  <a:schemeClr val="tx1"/>
                </a:solidFill>
              </a:rPr>
              <a:t> o Agile </a:t>
            </a:r>
            <a:r>
              <a:rPr lang="es-PE" sz="2000" dirty="0" err="1" smtClean="0">
                <a:solidFill>
                  <a:schemeClr val="tx1"/>
                </a:solidFill>
              </a:rPr>
              <a:t>Unified</a:t>
            </a:r>
            <a:r>
              <a:rPr lang="es-PE" sz="2000" dirty="0" smtClean="0">
                <a:solidFill>
                  <a:schemeClr val="tx1"/>
                </a:solidFill>
              </a:rPr>
              <a:t> </a:t>
            </a:r>
            <a:r>
              <a:rPr lang="es-PE" sz="2000" dirty="0" err="1" smtClean="0">
                <a:solidFill>
                  <a:schemeClr val="tx1"/>
                </a:solidFill>
              </a:rPr>
              <a:t>Process</a:t>
            </a:r>
            <a:r>
              <a:rPr lang="es-PE" sz="2000" dirty="0" smtClean="0">
                <a:solidFill>
                  <a:schemeClr val="tx1"/>
                </a:solidFill>
              </a:rPr>
              <a:t> (AUP) en inglés es una versión simplificada del Proceso Unificado de </a:t>
            </a:r>
            <a:r>
              <a:rPr lang="es-PE" sz="2000" dirty="0" err="1" smtClean="0">
                <a:solidFill>
                  <a:schemeClr val="tx1"/>
                </a:solidFill>
              </a:rPr>
              <a:t>Rational</a:t>
            </a:r>
            <a:r>
              <a:rPr lang="es-PE" sz="2000" dirty="0" smtClean="0">
                <a:solidFill>
                  <a:schemeClr val="tx1"/>
                </a:solidFill>
              </a:rPr>
              <a:t> (RUP). Este describe de una manera simple y fácil de entender la forma de desarrollar aplicaciones de software de negocio usando técnicas ágiles y conceptos que aún se mantienen válidos en RUP. El AUP aplica técnicas ágiles incluyendo Desarrollo Dirigido por Pruebas (test </a:t>
            </a:r>
            <a:r>
              <a:rPr lang="es-PE" sz="2000" dirty="0" err="1" smtClean="0">
                <a:solidFill>
                  <a:schemeClr val="tx1"/>
                </a:solidFill>
              </a:rPr>
              <a:t>driven</a:t>
            </a:r>
            <a:r>
              <a:rPr lang="es-PE" sz="2000" dirty="0" smtClean="0">
                <a:solidFill>
                  <a:schemeClr val="tx1"/>
                </a:solidFill>
              </a:rPr>
              <a:t> </a:t>
            </a:r>
            <a:r>
              <a:rPr lang="es-PE" sz="2000" dirty="0" err="1" smtClean="0">
                <a:solidFill>
                  <a:schemeClr val="tx1"/>
                </a:solidFill>
              </a:rPr>
              <a:t>development</a:t>
            </a:r>
            <a:r>
              <a:rPr lang="es-PE" sz="2000" dirty="0" smtClean="0">
                <a:solidFill>
                  <a:schemeClr val="tx1"/>
                </a:solidFill>
              </a:rPr>
              <a:t> – TDD), Modelado </a:t>
            </a:r>
            <a:r>
              <a:rPr lang="es-PE" sz="2000" dirty="0" err="1" smtClean="0">
                <a:solidFill>
                  <a:schemeClr val="tx1"/>
                </a:solidFill>
              </a:rPr>
              <a:t>Agil</a:t>
            </a:r>
            <a:r>
              <a:rPr lang="es-PE" sz="2000" dirty="0" smtClean="0">
                <a:solidFill>
                  <a:schemeClr val="tx1"/>
                </a:solidFill>
              </a:rPr>
              <a:t>, Gestión de Cambios </a:t>
            </a:r>
            <a:r>
              <a:rPr lang="es-PE" sz="2000" dirty="0" err="1" smtClean="0">
                <a:solidFill>
                  <a:schemeClr val="tx1"/>
                </a:solidFill>
              </a:rPr>
              <a:t>Agil</a:t>
            </a:r>
            <a:r>
              <a:rPr lang="es-PE" sz="2000" dirty="0" smtClean="0">
                <a:solidFill>
                  <a:schemeClr val="tx1"/>
                </a:solidFill>
              </a:rPr>
              <a:t>, y Refactorización de Base de Datos para mejorar la productividad.</a:t>
            </a:r>
            <a:endParaRPr lang="es-PE" sz="2000" dirty="0">
              <a:solidFill>
                <a:schemeClr val="tx1"/>
              </a:solidFill>
            </a:endParaRPr>
          </a:p>
        </p:txBody>
      </p:sp>
      <p:pic>
        <p:nvPicPr>
          <p:cNvPr id="72708" name="Picture 2" descr="http://www.puretek.com.au/Images/development_process_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268413"/>
            <a:ext cx="4427537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01080" cy="108266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PE" dirty="0" smtClean="0"/>
              <a:t>Principales metodologías de        software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357298"/>
            <a:ext cx="8143903" cy="5016500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s-PE" sz="1600" dirty="0" smtClean="0"/>
              <a:t>1968 Conceptos sobre la programación estructurada de DIJKSTRA</a:t>
            </a:r>
          </a:p>
          <a:p>
            <a:pPr algn="just">
              <a:defRPr/>
            </a:pPr>
            <a:r>
              <a:rPr lang="es-PE" sz="1600" dirty="0" smtClean="0"/>
              <a:t>1974 Técnicas de programación estructurada de WARNIER y JACKSON</a:t>
            </a:r>
          </a:p>
          <a:p>
            <a:pPr algn="just">
              <a:defRPr/>
            </a:pPr>
            <a:r>
              <a:rPr lang="es-PE" sz="1600" dirty="0" smtClean="0"/>
              <a:t>1975 Primeros conceptos sobre diseño estructurado de MYERS y YOURDON</a:t>
            </a:r>
          </a:p>
          <a:p>
            <a:pPr algn="just">
              <a:defRPr/>
            </a:pPr>
            <a:r>
              <a:rPr lang="es-PE" sz="1600" dirty="0" smtClean="0"/>
              <a:t>1977 Primeros conceptos sobre análisis estructurado GANE y SARSON</a:t>
            </a:r>
          </a:p>
          <a:p>
            <a:pPr algn="just">
              <a:defRPr/>
            </a:pPr>
            <a:r>
              <a:rPr lang="es-PE" sz="1600" dirty="0" smtClean="0"/>
              <a:t>1978 Análisis estructurado: DEMARCO y WEINBERG</a:t>
            </a:r>
          </a:p>
          <a:p>
            <a:pPr algn="just">
              <a:defRPr/>
            </a:pPr>
            <a:r>
              <a:rPr lang="es-PE" sz="1600" dirty="0" smtClean="0"/>
              <a:t>Nace MERISE</a:t>
            </a:r>
          </a:p>
          <a:p>
            <a:pPr algn="just">
              <a:defRPr/>
            </a:pPr>
            <a:r>
              <a:rPr lang="es-PE" sz="1600" dirty="0" smtClean="0"/>
              <a:t>1981 SSADM (versión inicial)</a:t>
            </a:r>
          </a:p>
          <a:p>
            <a:pPr algn="just">
              <a:defRPr/>
            </a:pPr>
            <a:r>
              <a:rPr lang="es-PE" sz="1600" dirty="0" smtClean="0"/>
              <a:t>Information Engineering (versión inicial)</a:t>
            </a:r>
          </a:p>
          <a:p>
            <a:pPr algn="just">
              <a:defRPr/>
            </a:pPr>
            <a:r>
              <a:rPr lang="es-PE" sz="1600" dirty="0" smtClean="0"/>
              <a:t>1985 Análisis y Diseño estructurado para sistemas de tiempo real de</a:t>
            </a:r>
          </a:p>
          <a:p>
            <a:pPr algn="just">
              <a:defRPr/>
            </a:pPr>
            <a:r>
              <a:rPr lang="es-PE" sz="1600" dirty="0" smtClean="0"/>
              <a:t>WARD y MELLOR</a:t>
            </a:r>
          </a:p>
          <a:p>
            <a:pPr algn="just">
              <a:defRPr/>
            </a:pPr>
            <a:r>
              <a:rPr lang="es-PE" sz="1600" dirty="0" smtClean="0"/>
              <a:t>1986 SSADM Versión 3</a:t>
            </a:r>
          </a:p>
          <a:p>
            <a:pPr algn="just">
              <a:defRPr/>
            </a:pPr>
            <a:r>
              <a:rPr lang="es-PE" sz="1600" dirty="0" smtClean="0"/>
              <a:t>1987 Análisis y Diseño estructurado para sistemas de tiempo real de</a:t>
            </a:r>
          </a:p>
          <a:p>
            <a:pPr algn="just">
              <a:defRPr/>
            </a:pPr>
            <a:r>
              <a:rPr lang="es-PE" sz="1600" dirty="0" smtClean="0"/>
              <a:t>HATLEY y PIRHBAY</a:t>
            </a:r>
          </a:p>
          <a:p>
            <a:pPr algn="just">
              <a:defRPr/>
            </a:pPr>
            <a:r>
              <a:rPr lang="es-PE" sz="1600" dirty="0" smtClean="0"/>
              <a:t>1989 METRICA (versión inicial)</a:t>
            </a:r>
          </a:p>
          <a:p>
            <a:pPr algn="just">
              <a:defRPr/>
            </a:pPr>
            <a:r>
              <a:rPr lang="es-PE" sz="1600" dirty="0" smtClean="0"/>
              <a:t>1990 SSADM Versión 4</a:t>
            </a:r>
          </a:p>
          <a:p>
            <a:pPr algn="just">
              <a:defRPr/>
            </a:pPr>
            <a:r>
              <a:rPr lang="es-PE" sz="1600" dirty="0" smtClean="0"/>
              <a:t>1993 METRICA Versión 2</a:t>
            </a:r>
          </a:p>
          <a:p>
            <a:pPr algn="just">
              <a:defRPr/>
            </a:pPr>
            <a:r>
              <a:rPr lang="es-PE" sz="1600" dirty="0" smtClean="0"/>
              <a:t>1995 METRICA Versión 2.1</a:t>
            </a:r>
            <a:endParaRPr lang="es-P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SCRUM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s-ES" dirty="0" smtClean="0"/>
              <a:t>ESTRUCTURA  DE DESARROLLO AGIL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just"/>
            <a:r>
              <a:rPr lang="es-ES" sz="1800" dirty="0" err="1" smtClean="0">
                <a:latin typeface="Arial"/>
              </a:rPr>
              <a:t>Scrum</a:t>
            </a:r>
            <a:r>
              <a:rPr lang="es-ES" sz="1800" dirty="0" smtClean="0">
                <a:latin typeface="Arial"/>
              </a:rPr>
              <a:t> es una metodología de desarrollo muy simple, no se basa en el seguimiento de un plan, sino en la adaptación continua a las circunstancias de la evolución del proyecto.</a:t>
            </a:r>
          </a:p>
          <a:p>
            <a:pPr algn="just"/>
            <a:endParaRPr lang="es-ES" sz="1800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465360-CEE9-4719-ABA7-EFCDE114F602}" type="slidenum">
              <a:rPr lang="es-CO" smtClean="0"/>
              <a:pPr>
                <a:defRPr/>
              </a:pPr>
              <a:t>3</a:t>
            </a:fld>
            <a:endParaRPr lang="es-CO"/>
          </a:p>
        </p:txBody>
      </p:sp>
      <p:graphicFrame>
        <p:nvGraphicFramePr>
          <p:cNvPr id="11" name="10 Diagrama"/>
          <p:cNvGraphicFramePr/>
          <p:nvPr/>
        </p:nvGraphicFramePr>
        <p:xfrm>
          <a:off x="642910" y="3357562"/>
          <a:ext cx="3786214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786314" y="1714488"/>
            <a:ext cx="414257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s-ES" dirty="0" smtClean="0"/>
              <a:t>CARACTERISTICAS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E57FDF-8E7B-4106-BBC4-7CF7066B5172}" type="slidenum">
              <a:rPr lang="es-CO" smtClean="0"/>
              <a:pPr>
                <a:defRPr/>
              </a:pPr>
              <a:t>4</a:t>
            </a:fld>
            <a:endParaRPr lang="es-CO"/>
          </a:p>
        </p:txBody>
      </p:sp>
      <p:sp>
        <p:nvSpPr>
          <p:cNvPr id="10" name="9 Rectángulo redondeado"/>
          <p:cNvSpPr/>
          <p:nvPr/>
        </p:nvSpPr>
        <p:spPr>
          <a:xfrm>
            <a:off x="994997" y="1530790"/>
            <a:ext cx="2547955" cy="8521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INDIVIDUOS E ITERACIONES</a:t>
            </a:r>
            <a:endParaRPr lang="es-ES" sz="1600" b="1" dirty="0"/>
          </a:p>
        </p:txBody>
      </p:sp>
      <p:sp>
        <p:nvSpPr>
          <p:cNvPr id="11" name="10 Flecha derecha"/>
          <p:cNvSpPr/>
          <p:nvPr/>
        </p:nvSpPr>
        <p:spPr>
          <a:xfrm>
            <a:off x="3786182" y="1643050"/>
            <a:ext cx="1637971" cy="5112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SOBRE</a:t>
            </a:r>
            <a:endParaRPr lang="es-ES" sz="1600" b="1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5623160" y="1525688"/>
            <a:ext cx="2729952" cy="79534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PROCESOS Y HERRAMIENTAS</a:t>
            </a:r>
            <a:endParaRPr lang="es-ES" sz="1600" b="1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1066435" y="2673798"/>
            <a:ext cx="2547955" cy="85215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SOFTWARE FUNCIONANDO</a:t>
            </a:r>
            <a:endParaRPr lang="es-ES" sz="1600" b="1" dirty="0"/>
          </a:p>
        </p:txBody>
      </p:sp>
      <p:sp>
        <p:nvSpPr>
          <p:cNvPr id="16" name="15 Flecha derecha"/>
          <p:cNvSpPr/>
          <p:nvPr/>
        </p:nvSpPr>
        <p:spPr>
          <a:xfrm>
            <a:off x="3857620" y="2714620"/>
            <a:ext cx="1637971" cy="58273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SOBRE</a:t>
            </a:r>
            <a:endParaRPr lang="es-ES" sz="1600" b="1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5694598" y="2668696"/>
            <a:ext cx="2729952" cy="79534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DOCUMENTACION EXTENSIVA</a:t>
            </a:r>
            <a:endParaRPr lang="es-ES" sz="1600" b="1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994997" y="4031120"/>
            <a:ext cx="2547955" cy="85215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COLABORACION CON EL CLIENTE</a:t>
            </a:r>
            <a:endParaRPr lang="es-ES" sz="1600" b="1" dirty="0"/>
          </a:p>
        </p:txBody>
      </p:sp>
      <p:sp>
        <p:nvSpPr>
          <p:cNvPr id="19" name="18 Flecha derecha"/>
          <p:cNvSpPr/>
          <p:nvPr/>
        </p:nvSpPr>
        <p:spPr>
          <a:xfrm>
            <a:off x="3786182" y="4071942"/>
            <a:ext cx="1637971" cy="58273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SOBRE</a:t>
            </a:r>
            <a:endParaRPr lang="es-ES" sz="1600" b="1" dirty="0"/>
          </a:p>
        </p:txBody>
      </p:sp>
      <p:sp>
        <p:nvSpPr>
          <p:cNvPr id="20" name="19 Rectángulo redondeado"/>
          <p:cNvSpPr/>
          <p:nvPr/>
        </p:nvSpPr>
        <p:spPr>
          <a:xfrm>
            <a:off x="5623160" y="4026018"/>
            <a:ext cx="2729952" cy="79534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NEGOCIACIÓN CONTRACTUAL</a:t>
            </a:r>
            <a:endParaRPr lang="es-ES" sz="1600" b="1" dirty="0"/>
          </a:p>
        </p:txBody>
      </p:sp>
      <p:sp>
        <p:nvSpPr>
          <p:cNvPr id="24" name="23 Rectángulo redondeado"/>
          <p:cNvSpPr/>
          <p:nvPr/>
        </p:nvSpPr>
        <p:spPr>
          <a:xfrm>
            <a:off x="1015407" y="5291490"/>
            <a:ext cx="2547955" cy="85215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RESPUESTA ANTE EL CAMBIO</a:t>
            </a:r>
            <a:endParaRPr lang="es-ES" sz="1600" b="1" dirty="0"/>
          </a:p>
        </p:txBody>
      </p:sp>
      <p:sp>
        <p:nvSpPr>
          <p:cNvPr id="25" name="24 Flecha derecha"/>
          <p:cNvSpPr/>
          <p:nvPr/>
        </p:nvSpPr>
        <p:spPr>
          <a:xfrm>
            <a:off x="3806592" y="5403750"/>
            <a:ext cx="1637971" cy="51129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SOBRE</a:t>
            </a:r>
            <a:endParaRPr lang="es-ES" sz="1600" b="1" dirty="0"/>
          </a:p>
        </p:txBody>
      </p:sp>
      <p:sp>
        <p:nvSpPr>
          <p:cNvPr id="26" name="25 Rectángulo redondeado"/>
          <p:cNvSpPr/>
          <p:nvPr/>
        </p:nvSpPr>
        <p:spPr>
          <a:xfrm>
            <a:off x="5643570" y="5286388"/>
            <a:ext cx="2729952" cy="79534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SEGUIR UN  PLAN</a:t>
            </a:r>
            <a:endParaRPr lang="es-E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r>
              <a:rPr lang="es-ES" sz="3600" dirty="0" smtClean="0"/>
              <a:t>ROLES</a:t>
            </a:r>
            <a:endParaRPr lang="es-ES" sz="3600" dirty="0"/>
          </a:p>
        </p:txBody>
      </p:sp>
      <p:pic>
        <p:nvPicPr>
          <p:cNvPr id="6" name="5 Marcador de contenido" descr="NST-010_01 scrum_page4_image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643042" y="1357298"/>
            <a:ext cx="6020894" cy="3669722"/>
          </a:xfrm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21E170-3022-4FCB-AEBD-84BA2625B27B}" type="slidenum">
              <a:rPr lang="es-CO" smtClean="0"/>
              <a:pPr>
                <a:defRPr/>
              </a:pPr>
              <a:t>5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Elementos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4342160"/>
          </a:xfrm>
        </p:spPr>
        <p:txBody>
          <a:bodyPr/>
          <a:lstStyle/>
          <a:p>
            <a:pPr algn="just"/>
            <a:r>
              <a:rPr lang="es-ES" sz="2000" b="1" dirty="0" smtClean="0">
                <a:solidFill>
                  <a:srgbClr val="000000"/>
                </a:solidFill>
                <a:latin typeface="Arial"/>
              </a:rPr>
              <a:t>Pila del producto: lista de requisitos de </a:t>
            </a:r>
            <a:r>
              <a:rPr lang="es-ES" sz="2000" dirty="0" smtClean="0">
                <a:solidFill>
                  <a:srgbClr val="000000"/>
                </a:solidFill>
                <a:latin typeface="Arial"/>
              </a:rPr>
              <a:t>usuario que se origina con la visión inicial del producto y va creciendo y evolucionando durante el desarrollo.</a:t>
            </a:r>
          </a:p>
          <a:p>
            <a:pPr algn="just"/>
            <a:r>
              <a:rPr lang="es-ES" sz="2000" b="1" dirty="0" smtClean="0">
                <a:solidFill>
                  <a:srgbClr val="000000"/>
                </a:solidFill>
                <a:latin typeface="Arial"/>
              </a:rPr>
              <a:t>Pila del sprint: Lista de los trabajos que debe </a:t>
            </a:r>
            <a:r>
              <a:rPr lang="es-ES" sz="2000" dirty="0" smtClean="0">
                <a:solidFill>
                  <a:srgbClr val="000000"/>
                </a:solidFill>
                <a:latin typeface="Arial"/>
              </a:rPr>
              <a:t>realizar el equipo durante el sprint para generar el incremento previsto.</a:t>
            </a:r>
          </a:p>
          <a:p>
            <a:pPr algn="just"/>
            <a:r>
              <a:rPr lang="es-ES" sz="2000" dirty="0" smtClean="0">
                <a:solidFill>
                  <a:srgbClr val="4C90AA"/>
                </a:solidFill>
                <a:latin typeface="TTE17B0348t00"/>
              </a:rPr>
              <a:t> </a:t>
            </a:r>
            <a:r>
              <a:rPr lang="es-ES" sz="2000" b="1" dirty="0" smtClean="0">
                <a:solidFill>
                  <a:srgbClr val="000000"/>
                </a:solidFill>
                <a:latin typeface="Arial"/>
              </a:rPr>
              <a:t>Incremento: Resultado de cada sprint</a:t>
            </a:r>
            <a:endParaRPr lang="es-ES" sz="2000" dirty="0"/>
          </a:p>
        </p:txBody>
      </p:sp>
      <p:pic>
        <p:nvPicPr>
          <p:cNvPr id="9" name="8 Marcador de contenido" descr="NST-010_01 scrum_page3_image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785794"/>
            <a:ext cx="4198367" cy="2714644"/>
          </a:xfrm>
        </p:spPr>
      </p:pic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465360-CEE9-4719-ABA7-EFCDE114F602}" type="slidenum">
              <a:rPr lang="es-CO" smtClean="0"/>
              <a:pPr>
                <a:defRPr/>
              </a:pPr>
              <a:t>6</a:t>
            </a:fld>
            <a:endParaRPr lang="es-C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786190"/>
            <a:ext cx="4143371" cy="2640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es-ES" dirty="0" smtClean="0"/>
              <a:t>HISTORIA DE USUARIOS</a:t>
            </a:r>
            <a:endParaRPr lang="es-ES" dirty="0"/>
          </a:p>
        </p:txBody>
      </p:sp>
      <p:pic>
        <p:nvPicPr>
          <p:cNvPr id="6" name="5 Marcador de contenido" descr="artefacto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4" y="1285860"/>
            <a:ext cx="8710301" cy="5000660"/>
          </a:xfrm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21E170-3022-4FCB-AEBD-84BA2625B27B}" type="slidenum">
              <a:rPr lang="es-CO" smtClean="0"/>
              <a:pPr>
                <a:defRPr/>
              </a:pPr>
              <a:t>7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1F08DAA-52ED-48CC-9DA0-26AF81713EC7}" type="slidenum">
              <a:rPr lang="es-CO" smtClean="0"/>
              <a:pPr>
                <a:defRPr/>
              </a:pPr>
              <a:t>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pic>
        <p:nvPicPr>
          <p:cNvPr id="3074" name="Picture 2" descr="L:\asignatura ing de software\metodologias de sw\NST-010_01 scrum_page5_imag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Extreme Programming. (Programación extrema - XP) </a:t>
            </a:r>
            <a:endParaRPr lang="es-PE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57158" y="2786058"/>
            <a:ext cx="8229600" cy="638175"/>
          </a:xfrm>
          <a:prstGeom prst="rect">
            <a:avLst/>
          </a:prstGeom>
        </p:spPr>
        <p:txBody>
          <a:bodyPr lIns="0" rIns="0" bIns="0" anchor="b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5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¿Qué es XP? </a:t>
            </a:r>
            <a:endParaRPr lang="es-ES" sz="5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28596" y="3643314"/>
            <a:ext cx="8229600" cy="26432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sz="2600" dirty="0">
                <a:latin typeface="+mn-lt"/>
              </a:rPr>
              <a:t>Metodología para un ágil desarrollo de software.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sz="2600" dirty="0">
                <a:latin typeface="+mn-lt"/>
              </a:rPr>
              <a:t>Programación basada en los deseos del cliente.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sz="2600" dirty="0">
                <a:latin typeface="+mn-lt"/>
              </a:rPr>
              <a:t>El equipo lo conforman los jefes de proyecto, desarrolladores y el cliente.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sz="2600" dirty="0">
                <a:latin typeface="+mn-lt"/>
              </a:rPr>
              <a:t>Se rige por valores y principios.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s-ES" sz="2600" dirty="0">
              <a:latin typeface="+mn-lt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1714480" y="1714488"/>
            <a:ext cx="6143668" cy="857256"/>
          </a:xfrm>
          <a:prstGeom prst="round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52400" h="50800" prst="softRound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¿CÓMO CONSEGUIR PRODUCIR SW DE CALIDAD ABIERTO AL CAMBIO, ENTREGABLE EN PLAZOS PEQUEÑOS?</a:t>
            </a:r>
            <a:endParaRPr lang="es-E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7_Mirador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Mirad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1305</Words>
  <Application>Microsoft Office PowerPoint</Application>
  <PresentationFormat>Presentación en pantalla (4:3)</PresentationFormat>
  <Paragraphs>157</Paragraphs>
  <Slides>18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18</vt:i4>
      </vt:variant>
    </vt:vector>
  </HeadingPairs>
  <TitlesOfParts>
    <vt:vector size="20" baseType="lpstr">
      <vt:lpstr>Concurrencia</vt:lpstr>
      <vt:lpstr>7_Mirador</vt:lpstr>
      <vt:lpstr>METODOLOGÍAS  DE  DESARROLLO DE SOFTWARE MODERNAS</vt:lpstr>
      <vt:lpstr>Principales metodologías de        software</vt:lpstr>
      <vt:lpstr>MODELO SCRUM</vt:lpstr>
      <vt:lpstr>CARACTERISTICAS</vt:lpstr>
      <vt:lpstr>ROLES</vt:lpstr>
      <vt:lpstr>Elementos</vt:lpstr>
      <vt:lpstr>HISTORIA DE USUARIOS</vt:lpstr>
      <vt:lpstr>Diapositiva 8</vt:lpstr>
      <vt:lpstr>Extreme Programming. (Programación extrema - XP) </vt:lpstr>
      <vt:lpstr>PROGRAMACION EXTREMA</vt:lpstr>
      <vt:lpstr>Caracteristicas de XP</vt:lpstr>
      <vt:lpstr>EJEMPLO</vt:lpstr>
      <vt:lpstr>       DUM</vt:lpstr>
      <vt:lpstr>DUM</vt:lpstr>
      <vt:lpstr>Diapositiva 15</vt:lpstr>
      <vt:lpstr>Diapositiva 16</vt:lpstr>
      <vt:lpstr>Rational Unified Process. (Proceso Racional Unificado - RUP) </vt:lpstr>
      <vt:lpstr>Agile Unified Process. (Proceso Ágil Unificado - AUP)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INVEST</dc:creator>
  <cp:lastModifiedBy>INVEST</cp:lastModifiedBy>
  <cp:revision>24</cp:revision>
  <dcterms:created xsi:type="dcterms:W3CDTF">2011-10-24T13:52:58Z</dcterms:created>
  <dcterms:modified xsi:type="dcterms:W3CDTF">2011-10-24T22:48:13Z</dcterms:modified>
</cp:coreProperties>
</file>