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handoutMasterIdLst>
    <p:handoutMasterId r:id="rId66"/>
  </p:handoutMasterIdLst>
  <p:sldIdLst>
    <p:sldId id="256" r:id="rId3"/>
    <p:sldId id="324" r:id="rId4"/>
    <p:sldId id="385" r:id="rId5"/>
    <p:sldId id="329" r:id="rId6"/>
    <p:sldId id="330" r:id="rId7"/>
    <p:sldId id="331" r:id="rId8"/>
    <p:sldId id="332" r:id="rId9"/>
    <p:sldId id="335" r:id="rId10"/>
    <p:sldId id="383" r:id="rId11"/>
    <p:sldId id="336" r:id="rId12"/>
    <p:sldId id="337" r:id="rId13"/>
    <p:sldId id="378" r:id="rId14"/>
    <p:sldId id="339" r:id="rId15"/>
    <p:sldId id="340" r:id="rId16"/>
    <p:sldId id="384" r:id="rId17"/>
    <p:sldId id="342" r:id="rId18"/>
    <p:sldId id="343" r:id="rId19"/>
    <p:sldId id="344" r:id="rId20"/>
    <p:sldId id="387" r:id="rId21"/>
    <p:sldId id="345" r:id="rId22"/>
    <p:sldId id="346" r:id="rId23"/>
    <p:sldId id="348" r:id="rId24"/>
    <p:sldId id="388" r:id="rId25"/>
    <p:sldId id="349" r:id="rId26"/>
    <p:sldId id="389" r:id="rId27"/>
    <p:sldId id="350" r:id="rId28"/>
    <p:sldId id="380" r:id="rId29"/>
    <p:sldId id="379" r:id="rId30"/>
    <p:sldId id="347" r:id="rId31"/>
    <p:sldId id="352" r:id="rId32"/>
    <p:sldId id="390" r:id="rId33"/>
    <p:sldId id="353" r:id="rId34"/>
    <p:sldId id="354" r:id="rId35"/>
    <p:sldId id="355" r:id="rId36"/>
    <p:sldId id="356" r:id="rId37"/>
    <p:sldId id="391" r:id="rId38"/>
    <p:sldId id="392" r:id="rId39"/>
    <p:sldId id="393" r:id="rId40"/>
    <p:sldId id="357" r:id="rId41"/>
    <p:sldId id="394" r:id="rId42"/>
    <p:sldId id="358" r:id="rId43"/>
    <p:sldId id="359" r:id="rId44"/>
    <p:sldId id="360" r:id="rId45"/>
    <p:sldId id="395" r:id="rId46"/>
    <p:sldId id="361" r:id="rId47"/>
    <p:sldId id="362" r:id="rId48"/>
    <p:sldId id="363" r:id="rId49"/>
    <p:sldId id="396" r:id="rId50"/>
    <p:sldId id="364" r:id="rId51"/>
    <p:sldId id="381" r:id="rId52"/>
    <p:sldId id="366" r:id="rId53"/>
    <p:sldId id="397" r:id="rId54"/>
    <p:sldId id="367" r:id="rId55"/>
    <p:sldId id="368" r:id="rId56"/>
    <p:sldId id="369" r:id="rId57"/>
    <p:sldId id="370" r:id="rId58"/>
    <p:sldId id="398" r:id="rId59"/>
    <p:sldId id="371" r:id="rId60"/>
    <p:sldId id="382" r:id="rId61"/>
    <p:sldId id="372" r:id="rId62"/>
    <p:sldId id="373" r:id="rId63"/>
    <p:sldId id="374" r:id="rId64"/>
    <p:sldId id="375" r:id="rId65"/>
  </p:sldIdLst>
  <p:sldSz cx="9144000" cy="6858000" type="screen4x3"/>
  <p:notesSz cx="6797675" cy="9926638"/>
  <p:defaultTextStyle>
    <a:defPPr>
      <a:defRPr lang="es-PE"/>
    </a:defPPr>
    <a:lvl1pPr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u="sng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u="sng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u="sng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u="sng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CC"/>
    <a:srgbClr val="990000"/>
    <a:srgbClr val="0066CC"/>
    <a:srgbClr val="FF0000"/>
    <a:srgbClr val="FFFFFF"/>
    <a:srgbClr val="00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013" y="-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086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slide" Target="slides/slide59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theme" Target="theme/theme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presProps" Target="pres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2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u="none"/>
            </a:lvl1pPr>
          </a:lstStyle>
          <a:p>
            <a:endParaRPr lang="es-PE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u="none"/>
            </a:lvl1pPr>
          </a:lstStyle>
          <a:p>
            <a:endParaRPr lang="es-PE"/>
          </a:p>
        </p:txBody>
      </p:sp>
      <p:sp>
        <p:nvSpPr>
          <p:cNvPr id="706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u="none"/>
            </a:lvl1pPr>
          </a:lstStyle>
          <a:p>
            <a:endParaRPr lang="es-PE"/>
          </a:p>
        </p:txBody>
      </p:sp>
      <p:sp>
        <p:nvSpPr>
          <p:cNvPr id="706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u="none"/>
            </a:lvl1pPr>
          </a:lstStyle>
          <a:p>
            <a:fld id="{5C1A9956-513B-4649-8EB8-932BFA18CFF5}" type="slidenum">
              <a:rPr lang="es-PE"/>
              <a:pPr/>
              <a:t>‹Nº›</a:t>
            </a:fld>
            <a:endParaRPr lang="es-P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11/18/2012</a:t>
            </a:fld>
            <a:endParaRPr lang="en-U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11/18/2012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11/18/2012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Título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5" name="24 Subtítulo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1" name="30 Marcador de fecha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8CFA630-13BB-46C4-BD44-B2C5F9B66074}" type="datetimeFigureOut">
              <a:rPr lang="en-US" smtClean="0"/>
              <a:pPr/>
              <a:t>11/18/2012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8" name="1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C5217A8-0E06-4059-AC45-433E2E67A85D}" type="slidenum">
              <a:rPr kumimoji="0" lang="en-US" smtClean="0"/>
              <a:pPr/>
              <a:t>‹Nº›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CFA630-13BB-46C4-BD44-B2C5F9B66074}" type="datetimeFigureOut">
              <a:rPr lang="en-US" smtClean="0"/>
              <a:pPr/>
              <a:t>11/18/2012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5217A8-0E06-4059-AC45-433E2E67A85D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8CFA630-13BB-46C4-BD44-B2C5F9B66074}" type="datetimeFigureOut">
              <a:rPr lang="en-US" smtClean="0"/>
              <a:pPr/>
              <a:t>11/18/2012</a:t>
            </a:fld>
            <a:endParaRPr lang="en-US">
              <a:solidFill>
                <a:schemeClr val="tx2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C5217A8-0E06-4059-AC45-433E2E67A85D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CFA630-13BB-46C4-BD44-B2C5F9B66074}" type="datetimeFigureOut">
              <a:rPr lang="en-US" smtClean="0"/>
              <a:pPr/>
              <a:t>11/18/2012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5217A8-0E06-4059-AC45-433E2E67A85D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CFA630-13BB-46C4-BD44-B2C5F9B66074}" type="datetimeFigureOut">
              <a:rPr lang="en-US" smtClean="0"/>
              <a:pPr/>
              <a:t>11/18/2012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5217A8-0E06-4059-AC45-433E2E67A85D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CFA630-13BB-46C4-BD44-B2C5F9B66074}" type="datetimeFigureOut">
              <a:rPr lang="en-US" smtClean="0"/>
              <a:pPr/>
              <a:t>11/18/2012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5217A8-0E06-4059-AC45-433E2E67A85D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8CFA630-13BB-46C4-BD44-B2C5F9B66074}" type="datetimeFigureOut">
              <a:rPr lang="en-US" smtClean="0"/>
              <a:pPr/>
              <a:t>11/18/2012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5217A8-0E06-4059-AC45-433E2E67A85D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CFA630-13BB-46C4-BD44-B2C5F9B66074}" type="datetimeFigureOut">
              <a:rPr lang="en-US" smtClean="0"/>
              <a:pPr/>
              <a:t>11/18/2012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5217A8-0E06-4059-AC45-433E2E67A85D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11/18/2012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CFA630-13BB-46C4-BD44-B2C5F9B66074}" type="datetimeFigureOut">
              <a:rPr lang="en-US" smtClean="0"/>
              <a:pPr/>
              <a:t>11/18/2012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5217A8-0E06-4059-AC45-433E2E67A85D}" type="slidenum">
              <a:rPr kumimoji="0" lang="en-US" smtClean="0"/>
              <a:pPr/>
              <a:t>‹Nº›</a:t>
            </a:fld>
            <a:endParaRPr kumimoji="0" lang="en-US"/>
          </a:p>
        </p:txBody>
      </p:sp>
      <p:sp>
        <p:nvSpPr>
          <p:cNvPr id="10" name="9 Marcador de posición de imagen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CFA630-13BB-46C4-BD44-B2C5F9B66074}" type="datetimeFigureOut">
              <a:rPr lang="en-US" smtClean="0"/>
              <a:pPr/>
              <a:t>11/18/2012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5217A8-0E06-4059-AC45-433E2E67A85D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F8CFA630-13BB-46C4-BD44-B2C5F9B66074}" type="datetimeFigureOut">
              <a:rPr lang="en-US" smtClean="0"/>
              <a:pPr/>
              <a:t>11/18/2012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C5217A8-0E06-4059-AC45-433E2E67A85D}" type="slidenum">
              <a:rPr kumimoji="0" lang="en-US" smtClean="0"/>
              <a:pPr/>
              <a:t>‹Nº›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11/18/2012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11/18/2012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11/18/2012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11/18/2012</a:t>
            </a:fld>
            <a:endParaRPr lang="en-US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‹Nº›</a:t>
            </a:fld>
            <a:endParaRPr kumimoji="0" lang="en-US"/>
          </a:p>
        </p:txBody>
      </p:sp>
      <p:sp>
        <p:nvSpPr>
          <p:cNvPr id="9" name="8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11/18/2012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11/18/2012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2AA957AF-53C0-420B-9C2D-77DB1416566C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E637BB6B-EE1B-48FB-8575-0D55C373DE88}" type="datetimeFigureOut">
              <a:rPr lang="en-US" smtClean="0"/>
              <a:pPr/>
              <a:t>11/18/2012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Forma libre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Forma libre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E637BB6B-EE1B-48FB-8575-0D55C373DE88}" type="datetimeFigureOut">
              <a:rPr lang="en-US" smtClean="0"/>
              <a:pPr/>
              <a:t>11/18/2012</a:t>
            </a:fld>
            <a:endParaRPr lang="en-US" sz="100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algn="ctr" eaLnBrk="1" latinLnBrk="0" hangingPunct="1"/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AA957AF-53C0-420B-9C2D-77DB1416566C}" type="slidenum">
              <a:rPr kumimoji="0" lang="en-US" smtClean="0"/>
              <a:pPr/>
              <a:t>‹Nº›</a:t>
            </a:fld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11" name="Rectangle 11"/>
          <p:cNvSpPr>
            <a:spLocks noChangeArrowheads="1"/>
          </p:cNvSpPr>
          <p:nvPr userDrawn="1"/>
        </p:nvSpPr>
        <p:spPr bwMode="auto">
          <a:xfrm>
            <a:off x="0" y="6092825"/>
            <a:ext cx="9144000" cy="765175"/>
          </a:xfrm>
          <a:prstGeom prst="rect">
            <a:avLst/>
          </a:prstGeom>
          <a:gradFill rotWithShape="1">
            <a:gsLst>
              <a:gs pos="0">
                <a:srgbClr val="FFFFFF">
                  <a:alpha val="86000"/>
                </a:srgbClr>
              </a:gs>
              <a:gs pos="100000">
                <a:srgbClr val="FFFF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/>
            <a:r>
              <a:rPr lang="es-PE" sz="2000" b="1" u="none" dirty="0" smtClean="0">
                <a:solidFill>
                  <a:srgbClr val="000066"/>
                </a:solidFill>
              </a:rPr>
              <a:t>INGENIERIA DE SOFTWARE</a:t>
            </a:r>
            <a:endParaRPr lang="es-PE" sz="2000" b="1" u="none" dirty="0">
              <a:solidFill>
                <a:srgbClr val="000066"/>
              </a:solidFill>
            </a:endParaRPr>
          </a:p>
        </p:txBody>
      </p:sp>
      <p:pic>
        <p:nvPicPr>
          <p:cNvPr id="13" name="Picture 20" descr="G:\COTECNOVA\COTECVIRTUAL\CURSO VIRTUAL ING SOFT\diseño\cdinstitucional.jp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-24"/>
            <a:ext cx="1028692" cy="1027940"/>
          </a:xfrm>
          <a:prstGeom prst="rect">
            <a:avLst/>
          </a:prstGeom>
          <a:noFill/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2 Marcador de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1" name="30 Marcador de texto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7" name="26 Marcador de fecha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F8CFA630-13BB-46C4-BD44-B2C5F9B66074}" type="datetimeFigureOut">
              <a:rPr lang="en-US" smtClean="0"/>
              <a:pPr/>
              <a:t>11/18/2012</a:t>
            </a:fld>
            <a:endParaRPr lang="en-US" sz="1000" dirty="0">
              <a:solidFill>
                <a:schemeClr val="tx2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000" dirty="0">
              <a:solidFill>
                <a:schemeClr val="tx2"/>
              </a:solidFill>
            </a:endParaRPr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fld id="{BC5217A8-0E06-4059-AC45-433E2E67A85D}" type="slidenum">
              <a:rPr kumimoji="0" lang="en-US" smtClean="0"/>
              <a:pPr algn="r" eaLnBrk="1" latinLnBrk="0" hangingPunct="1"/>
              <a:t>‹Nº›</a:t>
            </a:fld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8" name="Rectangle 11"/>
          <p:cNvSpPr>
            <a:spLocks noChangeArrowheads="1"/>
          </p:cNvSpPr>
          <p:nvPr userDrawn="1"/>
        </p:nvSpPr>
        <p:spPr bwMode="auto">
          <a:xfrm>
            <a:off x="0" y="6092825"/>
            <a:ext cx="9144000" cy="765175"/>
          </a:xfrm>
          <a:prstGeom prst="rect">
            <a:avLst/>
          </a:prstGeom>
          <a:gradFill rotWithShape="1">
            <a:gsLst>
              <a:gs pos="0">
                <a:srgbClr val="FFFFFF">
                  <a:alpha val="86000"/>
                </a:srgbClr>
              </a:gs>
              <a:gs pos="100000">
                <a:srgbClr val="FFFF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/>
            <a:r>
              <a:rPr lang="es-PE" sz="2000" b="1" u="none" dirty="0" smtClean="0">
                <a:solidFill>
                  <a:srgbClr val="000066"/>
                </a:solidFill>
              </a:rPr>
              <a:t>INGENIERIA DE SOFTWARE</a:t>
            </a:r>
            <a:endParaRPr lang="es-PE" sz="2000" b="1" u="none" dirty="0">
              <a:solidFill>
                <a:srgbClr val="000066"/>
              </a:solidFill>
            </a:endParaRPr>
          </a:p>
        </p:txBody>
      </p:sp>
      <p:pic>
        <p:nvPicPr>
          <p:cNvPr id="10" name="Picture 20" descr="G:\COTECNOVA\COTECVIRTUAL\CURSO VIRTUAL ING SOFT\diseño\cdinstitucional.jpg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-24"/>
            <a:ext cx="1028692" cy="102794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9.w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22.w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26.w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28.w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30.w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7.xml"/><Relationship Id="rId1" Type="http://schemas.openxmlformats.org/officeDocument/2006/relationships/vmlDrawing" Target="../drawings/vmlDrawing2.v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wmf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7.xml"/><Relationship Id="rId1" Type="http://schemas.openxmlformats.org/officeDocument/2006/relationships/vmlDrawing" Target="../drawings/vmlDrawing3.v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7.xml"/><Relationship Id="rId1" Type="http://schemas.openxmlformats.org/officeDocument/2006/relationships/vmlDrawing" Target="../drawings/vmlDrawing4.v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0" y="500042"/>
            <a:ext cx="9144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PE" sz="9600" b="1" u="none" dirty="0" smtClean="0">
                <a:solidFill>
                  <a:srgbClr val="FFC000"/>
                </a:solidFill>
              </a:rPr>
              <a:t>UML</a:t>
            </a: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5651532" y="5702874"/>
            <a:ext cx="34925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s-PE" b="1" u="none" dirty="0" smtClean="0">
                <a:solidFill>
                  <a:srgbClr val="000066"/>
                </a:solidFill>
              </a:rPr>
              <a:t>Ing. Sonia Godoy </a:t>
            </a:r>
            <a:r>
              <a:rPr lang="es-PE" b="1" u="none" dirty="0" err="1" smtClean="0">
                <a:solidFill>
                  <a:srgbClr val="000066"/>
                </a:solidFill>
              </a:rPr>
              <a:t>Hortua</a:t>
            </a:r>
            <a:endParaRPr lang="es-PE" b="1" u="none" dirty="0">
              <a:solidFill>
                <a:srgbClr val="000066"/>
              </a:solidFill>
            </a:endParaRPr>
          </a:p>
        </p:txBody>
      </p:sp>
      <p:pic>
        <p:nvPicPr>
          <p:cNvPr id="2058" name="Picture 10" descr="rup_ps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4214818"/>
            <a:ext cx="2460625" cy="2089150"/>
          </a:xfrm>
          <a:prstGeom prst="rect">
            <a:avLst/>
          </a:prstGeom>
          <a:noFill/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0" y="2205038"/>
            <a:ext cx="9144000" cy="1202510"/>
          </a:xfrm>
          <a:prstGeom prst="rect">
            <a:avLst/>
          </a:prstGeom>
          <a:noFill/>
          <a:ln w="12700" cap="sq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lIns="90000" tIns="46800" rIns="90000" bIns="46800">
            <a:spAutoFit/>
          </a:bodyPr>
          <a:lstStyle/>
          <a:p>
            <a:pPr algn="ctr"/>
            <a:r>
              <a:rPr lang="es-ES" sz="4400" b="1" dirty="0" err="1">
                <a:solidFill>
                  <a:srgbClr val="FEF8D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Unified</a:t>
            </a:r>
            <a:r>
              <a:rPr lang="es-ES" sz="4400" b="1" dirty="0">
                <a:solidFill>
                  <a:srgbClr val="FEF8D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" sz="4400" b="1" dirty="0" err="1">
                <a:solidFill>
                  <a:srgbClr val="FEF8D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Modeling</a:t>
            </a:r>
            <a:r>
              <a:rPr lang="es-ES" sz="4400" b="1" dirty="0">
                <a:solidFill>
                  <a:srgbClr val="FEF8D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" sz="4400" b="1" dirty="0" err="1">
                <a:solidFill>
                  <a:srgbClr val="FEF8D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Language</a:t>
            </a:r>
            <a:endParaRPr lang="es-ES" sz="4400" b="1" dirty="0">
              <a:solidFill>
                <a:srgbClr val="FEF8DA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/>
            <a:r>
              <a:rPr lang="es-ES" sz="2800" b="1" dirty="0">
                <a:solidFill>
                  <a:srgbClr val="C00000"/>
                </a:solidFill>
              </a:rPr>
              <a:t>(Lenguaje de </a:t>
            </a:r>
            <a:r>
              <a:rPr lang="es-ES" sz="2800" b="1" dirty="0" err="1">
                <a:solidFill>
                  <a:srgbClr val="C00000"/>
                </a:solidFill>
              </a:rPr>
              <a:t>Modelamiento</a:t>
            </a:r>
            <a:r>
              <a:rPr lang="es-ES" sz="2800" b="1" dirty="0">
                <a:solidFill>
                  <a:srgbClr val="C00000"/>
                </a:solidFill>
              </a:rPr>
              <a:t> unificado)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667000" y="533400"/>
            <a:ext cx="50292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s-ES" b="1">
                <a:solidFill>
                  <a:srgbClr val="FCCD04"/>
                </a:solidFill>
              </a:rPr>
              <a:t>1. Las Vistas</a:t>
            </a:r>
          </a:p>
        </p:txBody>
      </p:sp>
      <p:sp>
        <p:nvSpPr>
          <p:cNvPr id="15872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57158" y="1600200"/>
            <a:ext cx="7772400" cy="4114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es-ES" sz="2800" dirty="0">
                <a:solidFill>
                  <a:schemeClr val="tx1"/>
                </a:solidFill>
              </a:rPr>
              <a:t>Muestran los diferentes aspectos del sistema que son modelados. Una vista no es un gráfico, pero es una abstracción consistente de un número de diagramas.</a:t>
            </a:r>
          </a:p>
          <a:p>
            <a:pPr algn="just"/>
            <a:r>
              <a:rPr lang="es-ES" sz="2800" dirty="0">
                <a:solidFill>
                  <a:schemeClr val="tx1"/>
                </a:solidFill>
              </a:rPr>
              <a:t>Se tiene las siguientes vistas: </a:t>
            </a:r>
          </a:p>
          <a:p>
            <a:pPr algn="just">
              <a:buFontTx/>
              <a:buNone/>
            </a:pPr>
            <a:r>
              <a:rPr lang="es-ES" sz="2800" dirty="0">
                <a:solidFill>
                  <a:schemeClr val="tx1"/>
                </a:solidFill>
              </a:rPr>
              <a:t>	Vista de casos de uso, vista lógica, vista de componentes, vista concurrente y vista de despliegue.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Grp="1" noChangeArrowheads="1"/>
          </p:cNvSpPr>
          <p:nvPr>
            <p:ph idx="1"/>
          </p:nvPr>
        </p:nvSpPr>
        <p:spPr bwMode="auto">
          <a:xfrm>
            <a:off x="71406" y="1447800"/>
            <a:ext cx="8077200" cy="44958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es-ES" sz="2900" b="1" dirty="0">
                <a:solidFill>
                  <a:srgbClr val="990000"/>
                </a:solidFill>
              </a:rPr>
              <a:t>Vista de Casos de Uso</a:t>
            </a:r>
            <a:r>
              <a:rPr lang="es-ES" sz="2900" dirty="0">
                <a:solidFill>
                  <a:schemeClr val="tx1"/>
                </a:solidFill>
              </a:rPr>
              <a:t>: Muestra la funcionalidad del sistema percibido por actores externos.</a:t>
            </a:r>
          </a:p>
          <a:p>
            <a:pPr algn="just"/>
            <a:r>
              <a:rPr lang="es-ES" sz="2900" b="1" dirty="0">
                <a:solidFill>
                  <a:srgbClr val="990000"/>
                </a:solidFill>
              </a:rPr>
              <a:t>Vista Lógica</a:t>
            </a:r>
            <a:r>
              <a:rPr lang="es-ES" sz="2900" dirty="0">
                <a:solidFill>
                  <a:schemeClr val="tx1"/>
                </a:solidFill>
              </a:rPr>
              <a:t>: Muestra c</a:t>
            </a:r>
            <a:r>
              <a:rPr lang="es-PE" sz="2900" dirty="0">
                <a:solidFill>
                  <a:schemeClr val="tx1"/>
                </a:solidFill>
              </a:rPr>
              <a:t>ó</a:t>
            </a:r>
            <a:r>
              <a:rPr lang="es-ES" sz="2900" dirty="0" err="1">
                <a:solidFill>
                  <a:schemeClr val="tx1"/>
                </a:solidFill>
              </a:rPr>
              <a:t>mo</a:t>
            </a:r>
            <a:r>
              <a:rPr lang="es-ES" sz="2900" dirty="0">
                <a:solidFill>
                  <a:schemeClr val="tx1"/>
                </a:solidFill>
              </a:rPr>
              <a:t> la funcionalidad es diseñada dentro del sistema, define la estructura y el </a:t>
            </a:r>
            <a:r>
              <a:rPr lang="es-ES" sz="2900" dirty="0" smtClean="0">
                <a:solidFill>
                  <a:schemeClr val="tx1"/>
                </a:solidFill>
              </a:rPr>
              <a:t>comportamiento </a:t>
            </a:r>
            <a:r>
              <a:rPr lang="es-ES" sz="2900" dirty="0">
                <a:solidFill>
                  <a:schemeClr val="tx1"/>
                </a:solidFill>
              </a:rPr>
              <a:t>del sistema.</a:t>
            </a:r>
          </a:p>
          <a:p>
            <a:pPr algn="just"/>
            <a:r>
              <a:rPr lang="es-ES" sz="2900" b="1" dirty="0">
                <a:solidFill>
                  <a:srgbClr val="990000"/>
                </a:solidFill>
              </a:rPr>
              <a:t>Vista de Componentes</a:t>
            </a:r>
            <a:r>
              <a:rPr lang="es-PE" sz="2900" b="1" dirty="0">
                <a:solidFill>
                  <a:srgbClr val="990000"/>
                </a:solidFill>
              </a:rPr>
              <a:t> o Implementación</a:t>
            </a:r>
            <a:r>
              <a:rPr lang="es-ES" sz="2900" dirty="0">
                <a:solidFill>
                  <a:schemeClr val="tx1"/>
                </a:solidFill>
              </a:rPr>
              <a:t>: Muestra la organización de componentes</a:t>
            </a:r>
            <a:r>
              <a:rPr lang="es-PE" sz="2900" dirty="0">
                <a:solidFill>
                  <a:schemeClr val="tx1"/>
                </a:solidFill>
              </a:rPr>
              <a:t> del</a:t>
            </a:r>
            <a:r>
              <a:rPr lang="es-ES" sz="2900" dirty="0">
                <a:solidFill>
                  <a:schemeClr val="tx1"/>
                </a:solidFill>
              </a:rPr>
              <a:t> código.</a:t>
            </a:r>
            <a:r>
              <a:rPr lang="es-PE" sz="2900" dirty="0">
                <a:solidFill>
                  <a:schemeClr val="tx1"/>
                </a:solidFill>
              </a:rPr>
              <a:t> Y su implementación.</a:t>
            </a:r>
            <a:endParaRPr lang="es-ES" sz="29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Rectangle 2"/>
          <p:cNvSpPr>
            <a:spLocks noGrp="1" noChangeArrowheads="1"/>
          </p:cNvSpPr>
          <p:nvPr>
            <p:ph idx="1"/>
          </p:nvPr>
        </p:nvSpPr>
        <p:spPr bwMode="auto">
          <a:xfrm>
            <a:off x="71406" y="1447800"/>
            <a:ext cx="8077200" cy="38385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es-ES" b="1" dirty="0">
                <a:solidFill>
                  <a:srgbClr val="990000"/>
                </a:solidFill>
              </a:rPr>
              <a:t>Vista Concurrente</a:t>
            </a:r>
            <a:r>
              <a:rPr lang="es-PE" b="1" dirty="0">
                <a:solidFill>
                  <a:srgbClr val="990000"/>
                </a:solidFill>
              </a:rPr>
              <a:t> o de Procesos</a:t>
            </a:r>
            <a:r>
              <a:rPr lang="es-ES" dirty="0">
                <a:solidFill>
                  <a:srgbClr val="990000"/>
                </a:solidFill>
              </a:rPr>
              <a:t>:</a:t>
            </a:r>
            <a:r>
              <a:rPr lang="es-ES" dirty="0">
                <a:solidFill>
                  <a:schemeClr val="tx1"/>
                </a:solidFill>
              </a:rPr>
              <a:t> Muestra la concurrencia en el sistema dividido en </a:t>
            </a:r>
            <a:r>
              <a:rPr lang="es-ES" dirty="0" smtClean="0">
                <a:solidFill>
                  <a:schemeClr val="tx1"/>
                </a:solidFill>
              </a:rPr>
              <a:t>procesos. Presenta los </a:t>
            </a:r>
            <a:r>
              <a:rPr lang="es-ES" dirty="0">
                <a:solidFill>
                  <a:schemeClr val="tx1"/>
                </a:solidFill>
              </a:rPr>
              <a:t>aspectos de comunicación e integración.</a:t>
            </a:r>
          </a:p>
          <a:p>
            <a:pPr algn="just"/>
            <a:r>
              <a:rPr lang="es-ES" b="1" dirty="0">
                <a:solidFill>
                  <a:srgbClr val="990000"/>
                </a:solidFill>
              </a:rPr>
              <a:t>Vista de Despliegue</a:t>
            </a:r>
            <a:r>
              <a:rPr lang="es-ES" dirty="0">
                <a:solidFill>
                  <a:srgbClr val="990000"/>
                </a:solidFill>
              </a:rPr>
              <a:t>:</a:t>
            </a:r>
            <a:r>
              <a:rPr lang="es-ES" dirty="0">
                <a:solidFill>
                  <a:schemeClr val="tx1"/>
                </a:solidFill>
              </a:rPr>
              <a:t> Muestra la arquitectura física del sistema.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609600"/>
            <a:ext cx="51054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s-ES" b="1">
                <a:solidFill>
                  <a:srgbClr val="FCCD04"/>
                </a:solidFill>
              </a:rPr>
              <a:t>2. Los Diagramas</a:t>
            </a:r>
          </a:p>
        </p:txBody>
      </p:sp>
      <p:sp>
        <p:nvSpPr>
          <p:cNvPr id="161795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457200" y="1600200"/>
            <a:ext cx="7400948" cy="290037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buFontTx/>
              <a:buNone/>
            </a:pPr>
            <a:r>
              <a:rPr lang="es-PE" dirty="0">
                <a:solidFill>
                  <a:schemeClr val="tx1"/>
                </a:solidFill>
              </a:rPr>
              <a:t>	</a:t>
            </a:r>
            <a:r>
              <a:rPr lang="es-ES" dirty="0">
                <a:solidFill>
                  <a:schemeClr val="tx1"/>
                </a:solidFill>
              </a:rPr>
              <a:t>Son los gráficos que describen el contenido </a:t>
            </a:r>
            <a:r>
              <a:rPr lang="es-PE" dirty="0">
                <a:solidFill>
                  <a:schemeClr val="tx1"/>
                </a:solidFill>
              </a:rPr>
              <a:t>de</a:t>
            </a:r>
            <a:r>
              <a:rPr lang="es-ES" dirty="0">
                <a:solidFill>
                  <a:schemeClr val="tx1"/>
                </a:solidFill>
              </a:rPr>
              <a:t> una vista. UML tiene </a:t>
            </a:r>
            <a:r>
              <a:rPr lang="es-PE" dirty="0">
                <a:solidFill>
                  <a:schemeClr val="tx1"/>
                </a:solidFill>
              </a:rPr>
              <a:t>nueve</a:t>
            </a:r>
            <a:r>
              <a:rPr lang="es-ES" dirty="0">
                <a:solidFill>
                  <a:schemeClr val="tx1"/>
                </a:solidFill>
              </a:rPr>
              <a:t> tipos de diagramas  que se usan para </a:t>
            </a:r>
            <a:r>
              <a:rPr lang="es-PE" dirty="0">
                <a:solidFill>
                  <a:schemeClr val="tx1"/>
                </a:solidFill>
              </a:rPr>
              <a:t>mostrarnos</a:t>
            </a:r>
            <a:r>
              <a:rPr lang="es-ES" dirty="0">
                <a:solidFill>
                  <a:schemeClr val="tx1"/>
                </a:solidFill>
              </a:rPr>
              <a:t> todas </a:t>
            </a:r>
            <a:r>
              <a:rPr lang="es-PE" dirty="0">
                <a:solidFill>
                  <a:schemeClr val="tx1"/>
                </a:solidFill>
              </a:rPr>
              <a:t>los enfoques</a:t>
            </a:r>
            <a:r>
              <a:rPr lang="es-ES" dirty="0">
                <a:solidFill>
                  <a:schemeClr val="tx1"/>
                </a:solidFill>
              </a:rPr>
              <a:t> del sistema.</a:t>
            </a:r>
            <a:r>
              <a:rPr lang="es-PE" dirty="0">
                <a:solidFill>
                  <a:schemeClr val="tx1"/>
                </a:solidFill>
              </a:rPr>
              <a:t> </a:t>
            </a:r>
            <a:endParaRPr lang="es-E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Line 2"/>
          <p:cNvSpPr>
            <a:spLocks noChangeShapeType="1"/>
          </p:cNvSpPr>
          <p:nvPr/>
        </p:nvSpPr>
        <p:spPr bwMode="auto">
          <a:xfrm flipV="1">
            <a:off x="4867275" y="2159000"/>
            <a:ext cx="2179638" cy="1257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s-CO"/>
          </a:p>
        </p:txBody>
      </p:sp>
      <p:sp>
        <p:nvSpPr>
          <p:cNvPr id="162819" name="Line 3"/>
          <p:cNvSpPr>
            <a:spLocks noChangeShapeType="1"/>
          </p:cNvSpPr>
          <p:nvPr/>
        </p:nvSpPr>
        <p:spPr bwMode="auto">
          <a:xfrm>
            <a:off x="5011738" y="3614738"/>
            <a:ext cx="20351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s-CO"/>
          </a:p>
        </p:txBody>
      </p:sp>
      <p:sp>
        <p:nvSpPr>
          <p:cNvPr id="162820" name="Line 4"/>
          <p:cNvSpPr>
            <a:spLocks noChangeShapeType="1"/>
          </p:cNvSpPr>
          <p:nvPr/>
        </p:nvSpPr>
        <p:spPr bwMode="auto">
          <a:xfrm>
            <a:off x="2198688" y="2443163"/>
            <a:ext cx="2178050" cy="9731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s-CO"/>
          </a:p>
        </p:txBody>
      </p:sp>
      <p:sp>
        <p:nvSpPr>
          <p:cNvPr id="162821" name="Line 5"/>
          <p:cNvSpPr>
            <a:spLocks noChangeShapeType="1"/>
          </p:cNvSpPr>
          <p:nvPr/>
        </p:nvSpPr>
        <p:spPr bwMode="auto">
          <a:xfrm flipV="1">
            <a:off x="3009900" y="4116388"/>
            <a:ext cx="1150938" cy="571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s-CO"/>
          </a:p>
        </p:txBody>
      </p:sp>
      <p:sp>
        <p:nvSpPr>
          <p:cNvPr id="162822" name="Line 6"/>
          <p:cNvSpPr>
            <a:spLocks noChangeShapeType="1"/>
          </p:cNvSpPr>
          <p:nvPr/>
        </p:nvSpPr>
        <p:spPr bwMode="auto">
          <a:xfrm>
            <a:off x="3827463" y="1995488"/>
            <a:ext cx="530225" cy="127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s-CO"/>
          </a:p>
        </p:txBody>
      </p:sp>
      <p:sp>
        <p:nvSpPr>
          <p:cNvPr id="162823" name="Line 7"/>
          <p:cNvSpPr>
            <a:spLocks noChangeShapeType="1"/>
          </p:cNvSpPr>
          <p:nvPr/>
        </p:nvSpPr>
        <p:spPr bwMode="auto">
          <a:xfrm>
            <a:off x="2197100" y="3614738"/>
            <a:ext cx="20351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s-CO"/>
          </a:p>
        </p:txBody>
      </p:sp>
      <p:sp>
        <p:nvSpPr>
          <p:cNvPr id="162824" name="Line 8"/>
          <p:cNvSpPr>
            <a:spLocks noChangeShapeType="1"/>
          </p:cNvSpPr>
          <p:nvPr/>
        </p:nvSpPr>
        <p:spPr bwMode="auto">
          <a:xfrm flipH="1">
            <a:off x="4718050" y="1966913"/>
            <a:ext cx="530225" cy="127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s-CO"/>
          </a:p>
        </p:txBody>
      </p:sp>
      <p:sp>
        <p:nvSpPr>
          <p:cNvPr id="162825" name="Line 9"/>
          <p:cNvSpPr>
            <a:spLocks noChangeShapeType="1"/>
          </p:cNvSpPr>
          <p:nvPr/>
        </p:nvSpPr>
        <p:spPr bwMode="auto">
          <a:xfrm flipH="1" flipV="1">
            <a:off x="4808538" y="3614738"/>
            <a:ext cx="1609725" cy="9302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s-CO"/>
          </a:p>
        </p:txBody>
      </p:sp>
      <p:sp>
        <p:nvSpPr>
          <p:cNvPr id="162826" name="Rectangle 10"/>
          <p:cNvSpPr>
            <a:spLocks noChangeArrowheads="1"/>
          </p:cNvSpPr>
          <p:nvPr/>
        </p:nvSpPr>
        <p:spPr bwMode="auto">
          <a:xfrm>
            <a:off x="3563938" y="4724400"/>
            <a:ext cx="1458912" cy="909638"/>
          </a:xfrm>
          <a:prstGeom prst="rect">
            <a:avLst/>
          </a:prstGeom>
          <a:solidFill>
            <a:srgbClr val="66FFFF"/>
          </a:solidFill>
          <a:ln w="9525">
            <a:solidFill>
              <a:schemeClr val="bg2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lIns="86173" tIns="43087" rIns="86173" bIns="43087" anchor="ctr"/>
          <a:lstStyle/>
          <a:p>
            <a:pPr marL="384175" indent="-384175" algn="ctr" defTabSz="903288">
              <a:lnSpc>
                <a:spcPct val="90000"/>
              </a:lnSpc>
              <a:buClr>
                <a:srgbClr val="F6BF69"/>
              </a:buClr>
              <a:buFont typeface="Monotype Sorts" pitchFamily="2" charset="2"/>
              <a:buNone/>
            </a:pPr>
            <a:endParaRPr lang="es-ES_tradnl" sz="1700" u="none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</p:txBody>
      </p:sp>
      <p:grpSp>
        <p:nvGrpSpPr>
          <p:cNvPr id="162827" name="Group 11"/>
          <p:cNvGrpSpPr>
            <a:grpSpLocks/>
          </p:cNvGrpSpPr>
          <p:nvPr/>
        </p:nvGrpSpPr>
        <p:grpSpPr bwMode="auto">
          <a:xfrm>
            <a:off x="2781300" y="1382713"/>
            <a:ext cx="1746250" cy="1195387"/>
            <a:chOff x="1152" y="2148"/>
            <a:chExt cx="1165" cy="801"/>
          </a:xfrm>
          <a:solidFill>
            <a:srgbClr val="FFC000"/>
          </a:solidFill>
        </p:grpSpPr>
        <p:sp>
          <p:nvSpPr>
            <p:cNvPr id="162828" name="Rectangle 12"/>
            <p:cNvSpPr>
              <a:spLocks noChangeArrowheads="1"/>
            </p:cNvSpPr>
            <p:nvPr/>
          </p:nvSpPr>
          <p:spPr bwMode="auto">
            <a:xfrm>
              <a:off x="1152" y="2148"/>
              <a:ext cx="973" cy="609"/>
            </a:xfrm>
            <a:prstGeom prst="rect">
              <a:avLst/>
            </a:prstGeom>
            <a:grpFill/>
            <a:ln w="9525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76531" tIns="38266" rIns="76531" bIns="38266" anchor="ctr"/>
            <a:lstStyle/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</a:pPr>
              <a:r>
                <a:rPr lang="en-US" sz="1700" b="1" u="none">
                  <a:solidFill>
                    <a:schemeClr val="bg2"/>
                  </a:solidFill>
                  <a:latin typeface="Arial Narrow" pitchFamily="34" charset="0"/>
                </a:rPr>
                <a:t>Use Case</a:t>
              </a:r>
            </a:p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</a:pPr>
              <a:r>
                <a:rPr lang="en-US" sz="1700" b="1" u="none">
                  <a:solidFill>
                    <a:schemeClr val="bg2"/>
                  </a:solidFill>
                  <a:latin typeface="Arial Narrow" pitchFamily="34" charset="0"/>
                </a:rPr>
                <a:t>Diagrams</a:t>
              </a:r>
              <a:endParaRPr lang="en-US" sz="1700" u="none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</a:endParaRPr>
            </a:p>
          </p:txBody>
        </p:sp>
        <p:sp>
          <p:nvSpPr>
            <p:cNvPr id="162829" name="Rectangle 13"/>
            <p:cNvSpPr>
              <a:spLocks noChangeArrowheads="1"/>
            </p:cNvSpPr>
            <p:nvPr/>
          </p:nvSpPr>
          <p:spPr bwMode="auto">
            <a:xfrm>
              <a:off x="1248" y="2244"/>
              <a:ext cx="973" cy="609"/>
            </a:xfrm>
            <a:prstGeom prst="rect">
              <a:avLst/>
            </a:prstGeom>
            <a:grpFill/>
            <a:ln w="9525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76531" tIns="38266" rIns="76531" bIns="38266" anchor="ctr"/>
            <a:lstStyle/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</a:pPr>
              <a:r>
                <a:rPr lang="en-US" sz="1700" b="1" u="none">
                  <a:solidFill>
                    <a:schemeClr val="bg2"/>
                  </a:solidFill>
                  <a:latin typeface="Arial Narrow" pitchFamily="34" charset="0"/>
                </a:rPr>
                <a:t>Use Case</a:t>
              </a:r>
            </a:p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</a:pPr>
              <a:r>
                <a:rPr lang="en-US" sz="1700" b="1" u="none">
                  <a:solidFill>
                    <a:schemeClr val="bg2"/>
                  </a:solidFill>
                  <a:latin typeface="Arial Narrow" pitchFamily="34" charset="0"/>
                </a:rPr>
                <a:t>Diagrams</a:t>
              </a:r>
              <a:endParaRPr lang="en-US" sz="1700" u="none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</a:endParaRPr>
            </a:p>
          </p:txBody>
        </p:sp>
        <p:sp>
          <p:nvSpPr>
            <p:cNvPr id="162830" name="Rectangle 14"/>
            <p:cNvSpPr>
              <a:spLocks noChangeArrowheads="1"/>
            </p:cNvSpPr>
            <p:nvPr/>
          </p:nvSpPr>
          <p:spPr bwMode="auto">
            <a:xfrm>
              <a:off x="1344" y="2340"/>
              <a:ext cx="973" cy="609"/>
            </a:xfrm>
            <a:prstGeom prst="rect">
              <a:avLst/>
            </a:prstGeom>
            <a:grpFill/>
            <a:ln w="9525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76531" tIns="38266" rIns="76531" bIns="38266" anchor="ctr"/>
            <a:lstStyle/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</a:pPr>
              <a:r>
                <a:rPr lang="en-US" sz="1700" b="1" u="none" dirty="0" err="1" smtClean="0">
                  <a:solidFill>
                    <a:schemeClr val="bg2"/>
                  </a:solidFill>
                  <a:latin typeface="Arial Narrow" pitchFamily="34" charset="0"/>
                </a:rPr>
                <a:t>Diagrama</a:t>
              </a:r>
              <a:r>
                <a:rPr lang="en-US" sz="1700" b="1" u="none" dirty="0" smtClean="0">
                  <a:solidFill>
                    <a:schemeClr val="bg2"/>
                  </a:solidFill>
                  <a:latin typeface="Arial Narrow" pitchFamily="34" charset="0"/>
                </a:rPr>
                <a:t> de </a:t>
              </a:r>
            </a:p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</a:pPr>
              <a:r>
                <a:rPr lang="en-US" sz="1700" b="1" u="none" dirty="0" err="1" smtClean="0">
                  <a:solidFill>
                    <a:schemeClr val="bg2"/>
                  </a:solidFill>
                  <a:latin typeface="Arial Narrow" pitchFamily="34" charset="0"/>
                </a:rPr>
                <a:t>Caso</a:t>
              </a:r>
              <a:r>
                <a:rPr lang="en-US" sz="1700" b="1" u="none" dirty="0" smtClean="0">
                  <a:solidFill>
                    <a:schemeClr val="bg2"/>
                  </a:solidFill>
                  <a:latin typeface="Arial Narrow" pitchFamily="34" charset="0"/>
                </a:rPr>
                <a:t> de </a:t>
              </a:r>
              <a:r>
                <a:rPr lang="en-US" sz="1700" b="1" u="none" dirty="0" err="1" smtClean="0">
                  <a:solidFill>
                    <a:schemeClr val="bg2"/>
                  </a:solidFill>
                  <a:latin typeface="Arial Narrow" pitchFamily="34" charset="0"/>
                </a:rPr>
                <a:t>Uso</a:t>
              </a:r>
              <a:endParaRPr lang="en-US" sz="1700" b="1" u="none" dirty="0" smtClean="0">
                <a:solidFill>
                  <a:schemeClr val="bg2"/>
                </a:solidFill>
                <a:latin typeface="Arial Narrow" pitchFamily="34" charset="0"/>
              </a:endParaRPr>
            </a:p>
          </p:txBody>
        </p:sp>
      </p:grpSp>
      <p:grpSp>
        <p:nvGrpSpPr>
          <p:cNvPr id="162831" name="Group 15"/>
          <p:cNvGrpSpPr>
            <a:grpSpLocks/>
          </p:cNvGrpSpPr>
          <p:nvPr/>
        </p:nvGrpSpPr>
        <p:grpSpPr bwMode="auto">
          <a:xfrm>
            <a:off x="571472" y="3357562"/>
            <a:ext cx="1747837" cy="1195388"/>
            <a:chOff x="1070" y="2166"/>
            <a:chExt cx="1101" cy="753"/>
          </a:xfrm>
        </p:grpSpPr>
        <p:sp>
          <p:nvSpPr>
            <p:cNvPr id="162832" name="Rectangle 16"/>
            <p:cNvSpPr>
              <a:spLocks noChangeArrowheads="1"/>
            </p:cNvSpPr>
            <p:nvPr/>
          </p:nvSpPr>
          <p:spPr bwMode="auto">
            <a:xfrm>
              <a:off x="1070" y="2166"/>
              <a:ext cx="919" cy="573"/>
            </a:xfrm>
            <a:prstGeom prst="rect">
              <a:avLst/>
            </a:prstGeom>
            <a:solidFill>
              <a:srgbClr val="66FFFF"/>
            </a:solidFill>
            <a:ln w="9525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86173" tIns="43087" rIns="86173" bIns="43087" anchor="ctr"/>
            <a:lstStyle/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</a:pPr>
              <a:r>
                <a:rPr lang="en-US" sz="1700" b="1" u="none">
                  <a:solidFill>
                    <a:schemeClr val="bg2"/>
                  </a:solidFill>
                  <a:latin typeface="Arial Narrow" pitchFamily="34" charset="0"/>
                </a:rPr>
                <a:t>Scenario</a:t>
              </a:r>
            </a:p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</a:pPr>
              <a:r>
                <a:rPr lang="en-US" sz="1700" b="1" u="none">
                  <a:solidFill>
                    <a:schemeClr val="bg2"/>
                  </a:solidFill>
                  <a:latin typeface="Arial Narrow" pitchFamily="34" charset="0"/>
                </a:rPr>
                <a:t>Diagrams</a:t>
              </a:r>
              <a:endParaRPr lang="en-US" sz="1700" u="none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</a:endParaRPr>
            </a:p>
          </p:txBody>
        </p:sp>
        <p:sp>
          <p:nvSpPr>
            <p:cNvPr id="162833" name="Rectangle 17"/>
            <p:cNvSpPr>
              <a:spLocks noChangeArrowheads="1"/>
            </p:cNvSpPr>
            <p:nvPr/>
          </p:nvSpPr>
          <p:spPr bwMode="auto">
            <a:xfrm>
              <a:off x="1161" y="2256"/>
              <a:ext cx="919" cy="573"/>
            </a:xfrm>
            <a:prstGeom prst="rect">
              <a:avLst/>
            </a:prstGeom>
            <a:solidFill>
              <a:srgbClr val="66FFFF"/>
            </a:solidFill>
            <a:ln w="9525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86173" tIns="43087" rIns="86173" bIns="43087" anchor="ctr"/>
            <a:lstStyle/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</a:pPr>
              <a:r>
                <a:rPr lang="en-US" sz="1700" b="1" u="none">
                  <a:solidFill>
                    <a:schemeClr val="bg2"/>
                  </a:solidFill>
                  <a:latin typeface="Arial Narrow" pitchFamily="34" charset="0"/>
                </a:rPr>
                <a:t>Scenario</a:t>
              </a:r>
            </a:p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</a:pPr>
              <a:r>
                <a:rPr lang="en-US" sz="1700" b="1" u="none">
                  <a:solidFill>
                    <a:schemeClr val="bg2"/>
                  </a:solidFill>
                  <a:latin typeface="Arial Narrow" pitchFamily="34" charset="0"/>
                </a:rPr>
                <a:t>Diagrams</a:t>
              </a:r>
              <a:endParaRPr lang="en-US" sz="1700" u="none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</a:endParaRPr>
            </a:p>
          </p:txBody>
        </p:sp>
        <p:sp>
          <p:nvSpPr>
            <p:cNvPr id="162834" name="Rectangle 18"/>
            <p:cNvSpPr>
              <a:spLocks noChangeArrowheads="1"/>
            </p:cNvSpPr>
            <p:nvPr/>
          </p:nvSpPr>
          <p:spPr bwMode="auto">
            <a:xfrm>
              <a:off x="1252" y="2347"/>
              <a:ext cx="919" cy="572"/>
            </a:xfrm>
            <a:prstGeom prst="rect">
              <a:avLst/>
            </a:prstGeom>
            <a:solidFill>
              <a:srgbClr val="66FFFF"/>
            </a:solidFill>
            <a:ln w="9525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86173" tIns="43087" rIns="86173" bIns="43087" anchor="ctr"/>
            <a:lstStyle/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</a:pPr>
              <a:r>
                <a:rPr lang="en-US" sz="1700" b="1" u="none" dirty="0" err="1" smtClean="0">
                  <a:solidFill>
                    <a:schemeClr val="bg2"/>
                  </a:solidFill>
                  <a:latin typeface="Arial Narrow" pitchFamily="34" charset="0"/>
                </a:rPr>
                <a:t>Diagrama</a:t>
              </a:r>
              <a:r>
                <a:rPr lang="en-US" sz="1700" b="1" u="none" dirty="0" smtClean="0">
                  <a:solidFill>
                    <a:schemeClr val="bg2"/>
                  </a:solidFill>
                  <a:latin typeface="Arial Narrow" pitchFamily="34" charset="0"/>
                </a:rPr>
                <a:t> de </a:t>
              </a:r>
            </a:p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</a:pPr>
              <a:r>
                <a:rPr lang="en-US" sz="1700" b="1" u="none" dirty="0" err="1" smtClean="0">
                  <a:solidFill>
                    <a:schemeClr val="bg2"/>
                  </a:solidFill>
                  <a:latin typeface="Arial Narrow" pitchFamily="34" charset="0"/>
                </a:rPr>
                <a:t>Colaboración</a:t>
              </a:r>
              <a:endParaRPr lang="en-US" sz="1700" b="1" u="none" dirty="0" smtClean="0">
                <a:solidFill>
                  <a:schemeClr val="bg2"/>
                </a:solidFill>
                <a:latin typeface="Arial Narrow" pitchFamily="34" charset="0"/>
              </a:endParaRPr>
            </a:p>
          </p:txBody>
        </p:sp>
      </p:grpSp>
      <p:grpSp>
        <p:nvGrpSpPr>
          <p:cNvPr id="162835" name="Group 19"/>
          <p:cNvGrpSpPr>
            <a:grpSpLocks/>
          </p:cNvGrpSpPr>
          <p:nvPr/>
        </p:nvGrpSpPr>
        <p:grpSpPr bwMode="auto">
          <a:xfrm>
            <a:off x="6757988" y="3041650"/>
            <a:ext cx="1747837" cy="1195388"/>
            <a:chOff x="3069" y="1174"/>
            <a:chExt cx="1101" cy="753"/>
          </a:xfrm>
          <a:solidFill>
            <a:srgbClr val="FFC000"/>
          </a:solidFill>
        </p:grpSpPr>
        <p:sp>
          <p:nvSpPr>
            <p:cNvPr id="162836" name="Rectangle 20"/>
            <p:cNvSpPr>
              <a:spLocks noChangeArrowheads="1"/>
            </p:cNvSpPr>
            <p:nvPr/>
          </p:nvSpPr>
          <p:spPr bwMode="auto">
            <a:xfrm>
              <a:off x="3069" y="1174"/>
              <a:ext cx="919" cy="572"/>
            </a:xfrm>
            <a:prstGeom prst="rect">
              <a:avLst/>
            </a:prstGeom>
            <a:grpFill/>
            <a:ln w="9525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86173" tIns="43087" rIns="86173" bIns="43087" anchor="ctr"/>
            <a:lstStyle/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</a:pPr>
              <a:r>
                <a:rPr lang="en-US" sz="1700" b="1" u="none">
                  <a:solidFill>
                    <a:schemeClr val="bg2"/>
                  </a:solidFill>
                  <a:latin typeface="Arial Narrow" pitchFamily="34" charset="0"/>
                </a:rPr>
                <a:t>State</a:t>
              </a:r>
            </a:p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</a:pPr>
              <a:r>
                <a:rPr lang="en-US" sz="1700" b="1" u="none">
                  <a:solidFill>
                    <a:schemeClr val="bg2"/>
                  </a:solidFill>
                  <a:latin typeface="Arial Narrow" pitchFamily="34" charset="0"/>
                </a:rPr>
                <a:t>Diagrams</a:t>
              </a:r>
              <a:endParaRPr lang="en-US" sz="1700" u="none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</a:endParaRPr>
            </a:p>
          </p:txBody>
        </p:sp>
        <p:sp>
          <p:nvSpPr>
            <p:cNvPr id="162837" name="Rectangle 21"/>
            <p:cNvSpPr>
              <a:spLocks noChangeArrowheads="1"/>
            </p:cNvSpPr>
            <p:nvPr/>
          </p:nvSpPr>
          <p:spPr bwMode="auto">
            <a:xfrm>
              <a:off x="3160" y="1264"/>
              <a:ext cx="919" cy="572"/>
            </a:xfrm>
            <a:prstGeom prst="rect">
              <a:avLst/>
            </a:prstGeom>
            <a:grpFill/>
            <a:ln w="9525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86173" tIns="43087" rIns="86173" bIns="43087" anchor="ctr"/>
            <a:lstStyle/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</a:pPr>
              <a:r>
                <a:rPr lang="en-US" sz="1700" b="1" u="none">
                  <a:solidFill>
                    <a:schemeClr val="bg2"/>
                  </a:solidFill>
                  <a:latin typeface="Arial Narrow" pitchFamily="34" charset="0"/>
                </a:rPr>
                <a:t>State</a:t>
              </a:r>
            </a:p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</a:pPr>
              <a:r>
                <a:rPr lang="en-US" sz="1700" b="1" u="none">
                  <a:solidFill>
                    <a:schemeClr val="bg2"/>
                  </a:solidFill>
                  <a:latin typeface="Arial Narrow" pitchFamily="34" charset="0"/>
                </a:rPr>
                <a:t>Diagrams</a:t>
              </a:r>
              <a:endParaRPr lang="en-US" sz="1700" u="none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</a:endParaRPr>
            </a:p>
          </p:txBody>
        </p:sp>
        <p:sp>
          <p:nvSpPr>
            <p:cNvPr id="162838" name="Rectangle 22"/>
            <p:cNvSpPr>
              <a:spLocks noChangeArrowheads="1"/>
            </p:cNvSpPr>
            <p:nvPr/>
          </p:nvSpPr>
          <p:spPr bwMode="auto">
            <a:xfrm>
              <a:off x="3251" y="1354"/>
              <a:ext cx="919" cy="573"/>
            </a:xfrm>
            <a:prstGeom prst="rect">
              <a:avLst/>
            </a:prstGeom>
            <a:grpFill/>
            <a:ln w="9525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86173" tIns="43087" rIns="86173" bIns="43087" anchor="ctr"/>
            <a:lstStyle/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</a:pPr>
              <a:r>
                <a:rPr lang="en-US" sz="1700" b="1" u="none" dirty="0" err="1" smtClean="0">
                  <a:solidFill>
                    <a:schemeClr val="bg2"/>
                  </a:solidFill>
                  <a:latin typeface="Arial Narrow" pitchFamily="34" charset="0"/>
                </a:rPr>
                <a:t>Diagrama</a:t>
              </a:r>
              <a:r>
                <a:rPr lang="en-US" sz="1700" b="1" u="none" dirty="0" smtClean="0">
                  <a:solidFill>
                    <a:schemeClr val="bg2"/>
                  </a:solidFill>
                  <a:latin typeface="Arial Narrow" pitchFamily="34" charset="0"/>
                </a:rPr>
                <a:t> de </a:t>
              </a:r>
            </a:p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</a:pPr>
              <a:r>
                <a:rPr lang="en-US" sz="1700" b="1" u="none" dirty="0" err="1" smtClean="0">
                  <a:solidFill>
                    <a:schemeClr val="bg2"/>
                  </a:solidFill>
                  <a:latin typeface="Arial Narrow" pitchFamily="34" charset="0"/>
                </a:rPr>
                <a:t>Componentes</a:t>
              </a:r>
              <a:endParaRPr lang="en-US" sz="1700" b="1" u="none" dirty="0" smtClean="0">
                <a:solidFill>
                  <a:schemeClr val="bg2"/>
                </a:solidFill>
                <a:latin typeface="Arial Narrow" pitchFamily="34" charset="0"/>
              </a:endParaRPr>
            </a:p>
          </p:txBody>
        </p:sp>
      </p:grpSp>
      <p:grpSp>
        <p:nvGrpSpPr>
          <p:cNvPr id="162839" name="Group 23"/>
          <p:cNvGrpSpPr>
            <a:grpSpLocks/>
          </p:cNvGrpSpPr>
          <p:nvPr/>
        </p:nvGrpSpPr>
        <p:grpSpPr bwMode="auto">
          <a:xfrm>
            <a:off x="5634038" y="4354513"/>
            <a:ext cx="1746250" cy="1193800"/>
            <a:chOff x="3586" y="1386"/>
            <a:chExt cx="1165" cy="801"/>
          </a:xfrm>
          <a:solidFill>
            <a:srgbClr val="FFC000"/>
          </a:solidFill>
        </p:grpSpPr>
        <p:sp>
          <p:nvSpPr>
            <p:cNvPr id="162840" name="Rectangle 24"/>
            <p:cNvSpPr>
              <a:spLocks noChangeArrowheads="1"/>
            </p:cNvSpPr>
            <p:nvPr/>
          </p:nvSpPr>
          <p:spPr bwMode="auto">
            <a:xfrm>
              <a:off x="3586" y="1386"/>
              <a:ext cx="973" cy="609"/>
            </a:xfrm>
            <a:prstGeom prst="rect">
              <a:avLst/>
            </a:prstGeom>
            <a:grpFill/>
            <a:ln w="9525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76531" tIns="38266" rIns="76531" bIns="38266" anchor="ctr"/>
            <a:lstStyle/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</a:pPr>
              <a:r>
                <a:rPr lang="en-US" sz="1300" b="1" u="none">
                  <a:solidFill>
                    <a:schemeClr val="bg2"/>
                  </a:solidFill>
                  <a:latin typeface="Arial Narrow" pitchFamily="34" charset="0"/>
                </a:rPr>
                <a:t>Component</a:t>
              </a:r>
            </a:p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</a:pPr>
              <a:r>
                <a:rPr lang="en-US" sz="1300" b="1" u="none">
                  <a:solidFill>
                    <a:schemeClr val="bg2"/>
                  </a:solidFill>
                  <a:latin typeface="Arial Narrow" pitchFamily="34" charset="0"/>
                </a:rPr>
                <a:t>Diagrams</a:t>
              </a:r>
              <a:endParaRPr lang="en-US" sz="2300" u="none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</a:endParaRPr>
            </a:p>
          </p:txBody>
        </p:sp>
        <p:sp>
          <p:nvSpPr>
            <p:cNvPr id="162841" name="Rectangle 25"/>
            <p:cNvSpPr>
              <a:spLocks noChangeArrowheads="1"/>
            </p:cNvSpPr>
            <p:nvPr/>
          </p:nvSpPr>
          <p:spPr bwMode="auto">
            <a:xfrm>
              <a:off x="3682" y="1482"/>
              <a:ext cx="973" cy="609"/>
            </a:xfrm>
            <a:prstGeom prst="rect">
              <a:avLst/>
            </a:prstGeom>
            <a:grpFill/>
            <a:ln w="9525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76531" tIns="38266" rIns="76531" bIns="38266" anchor="ctr"/>
            <a:lstStyle/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</a:pPr>
              <a:r>
                <a:rPr lang="en-US" sz="1300" b="1" u="none">
                  <a:solidFill>
                    <a:schemeClr val="bg2"/>
                  </a:solidFill>
                  <a:latin typeface="Arial Narrow" pitchFamily="34" charset="0"/>
                </a:rPr>
                <a:t>Component</a:t>
              </a:r>
            </a:p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</a:pPr>
              <a:r>
                <a:rPr lang="en-US" sz="1300" b="1" u="none">
                  <a:solidFill>
                    <a:schemeClr val="bg2"/>
                  </a:solidFill>
                  <a:latin typeface="Arial Narrow" pitchFamily="34" charset="0"/>
                </a:rPr>
                <a:t>Diagrams</a:t>
              </a:r>
              <a:endParaRPr lang="en-US" sz="2300" u="none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</a:endParaRPr>
            </a:p>
          </p:txBody>
        </p:sp>
        <p:sp>
          <p:nvSpPr>
            <p:cNvPr id="162842" name="Rectangle 26"/>
            <p:cNvSpPr>
              <a:spLocks noChangeArrowheads="1"/>
            </p:cNvSpPr>
            <p:nvPr/>
          </p:nvSpPr>
          <p:spPr bwMode="auto">
            <a:xfrm>
              <a:off x="3778" y="1578"/>
              <a:ext cx="973" cy="609"/>
            </a:xfrm>
            <a:prstGeom prst="rect">
              <a:avLst/>
            </a:prstGeom>
            <a:grpFill/>
            <a:ln w="9525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76531" tIns="38266" rIns="76531" bIns="38266" anchor="ctr"/>
            <a:lstStyle/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</a:pPr>
              <a:r>
                <a:rPr lang="en-US" sz="1700" b="1" u="none" dirty="0" err="1" smtClean="0">
                  <a:solidFill>
                    <a:schemeClr val="bg2"/>
                  </a:solidFill>
                  <a:latin typeface="Arial Narrow" pitchFamily="34" charset="0"/>
                </a:rPr>
                <a:t>Diagrama</a:t>
              </a:r>
              <a:r>
                <a:rPr lang="en-US" sz="1700" b="1" u="none" dirty="0" smtClean="0">
                  <a:solidFill>
                    <a:schemeClr val="bg2"/>
                  </a:solidFill>
                  <a:latin typeface="Arial Narrow" pitchFamily="34" charset="0"/>
                </a:rPr>
                <a:t> de </a:t>
              </a:r>
            </a:p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</a:pPr>
              <a:r>
                <a:rPr lang="en-US" sz="1700" b="1" u="none" dirty="0" err="1" smtClean="0">
                  <a:solidFill>
                    <a:schemeClr val="bg2"/>
                  </a:solidFill>
                  <a:latin typeface="Arial Narrow" pitchFamily="34" charset="0"/>
                </a:rPr>
                <a:t>Distribución</a:t>
              </a:r>
              <a:endParaRPr lang="en-US" sz="1700" b="1" u="none" dirty="0" smtClean="0">
                <a:solidFill>
                  <a:schemeClr val="bg2"/>
                </a:solidFill>
                <a:latin typeface="Arial Narrow" pitchFamily="34" charset="0"/>
              </a:endParaRPr>
            </a:p>
          </p:txBody>
        </p:sp>
      </p:grpSp>
      <p:grpSp>
        <p:nvGrpSpPr>
          <p:cNvPr id="162843" name="Group 27"/>
          <p:cNvGrpSpPr>
            <a:grpSpLocks/>
          </p:cNvGrpSpPr>
          <p:nvPr/>
        </p:nvGrpSpPr>
        <p:grpSpPr bwMode="auto">
          <a:xfrm>
            <a:off x="6757988" y="1535113"/>
            <a:ext cx="1747837" cy="1195387"/>
            <a:chOff x="3069" y="1174"/>
            <a:chExt cx="1101" cy="753"/>
          </a:xfrm>
          <a:solidFill>
            <a:srgbClr val="FFC000"/>
          </a:solidFill>
        </p:grpSpPr>
        <p:sp>
          <p:nvSpPr>
            <p:cNvPr id="162844" name="Rectangle 28"/>
            <p:cNvSpPr>
              <a:spLocks noChangeArrowheads="1"/>
            </p:cNvSpPr>
            <p:nvPr/>
          </p:nvSpPr>
          <p:spPr bwMode="auto">
            <a:xfrm>
              <a:off x="3069" y="1174"/>
              <a:ext cx="919" cy="572"/>
            </a:xfrm>
            <a:prstGeom prst="rect">
              <a:avLst/>
            </a:prstGeom>
            <a:grpFill/>
            <a:ln w="9525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86173" tIns="43087" rIns="86173" bIns="43087" anchor="ctr"/>
            <a:lstStyle/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</a:pPr>
              <a:r>
                <a:rPr lang="en-US" sz="1700" b="1" u="none">
                  <a:solidFill>
                    <a:schemeClr val="bg2"/>
                  </a:solidFill>
                  <a:latin typeface="Arial Narrow" pitchFamily="34" charset="0"/>
                </a:rPr>
                <a:t>State</a:t>
              </a:r>
            </a:p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</a:pPr>
              <a:r>
                <a:rPr lang="en-US" sz="1700" b="1" u="none">
                  <a:solidFill>
                    <a:schemeClr val="bg2"/>
                  </a:solidFill>
                  <a:latin typeface="Arial Narrow" pitchFamily="34" charset="0"/>
                </a:rPr>
                <a:t>Diagrams</a:t>
              </a:r>
              <a:endParaRPr lang="en-US" sz="1700" u="none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</a:endParaRPr>
            </a:p>
          </p:txBody>
        </p:sp>
        <p:sp>
          <p:nvSpPr>
            <p:cNvPr id="162845" name="Rectangle 29"/>
            <p:cNvSpPr>
              <a:spLocks noChangeArrowheads="1"/>
            </p:cNvSpPr>
            <p:nvPr/>
          </p:nvSpPr>
          <p:spPr bwMode="auto">
            <a:xfrm>
              <a:off x="3160" y="1264"/>
              <a:ext cx="919" cy="572"/>
            </a:xfrm>
            <a:prstGeom prst="rect">
              <a:avLst/>
            </a:prstGeom>
            <a:grpFill/>
            <a:ln w="9525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86173" tIns="43087" rIns="86173" bIns="43087" anchor="ctr"/>
            <a:lstStyle/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</a:pPr>
              <a:r>
                <a:rPr lang="en-US" sz="1700" b="1" u="none">
                  <a:solidFill>
                    <a:schemeClr val="bg2"/>
                  </a:solidFill>
                  <a:latin typeface="Arial Narrow" pitchFamily="34" charset="0"/>
                </a:rPr>
                <a:t>State</a:t>
              </a:r>
            </a:p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</a:pPr>
              <a:r>
                <a:rPr lang="en-US" sz="1700" b="1" u="none">
                  <a:solidFill>
                    <a:schemeClr val="bg2"/>
                  </a:solidFill>
                  <a:latin typeface="Arial Narrow" pitchFamily="34" charset="0"/>
                </a:rPr>
                <a:t>Diagrams</a:t>
              </a:r>
              <a:endParaRPr lang="en-US" sz="1700" u="none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</a:endParaRPr>
            </a:p>
          </p:txBody>
        </p:sp>
        <p:sp>
          <p:nvSpPr>
            <p:cNvPr id="162846" name="Rectangle 30"/>
            <p:cNvSpPr>
              <a:spLocks noChangeArrowheads="1"/>
            </p:cNvSpPr>
            <p:nvPr/>
          </p:nvSpPr>
          <p:spPr bwMode="auto">
            <a:xfrm>
              <a:off x="3251" y="1354"/>
              <a:ext cx="919" cy="573"/>
            </a:xfrm>
            <a:prstGeom prst="rect">
              <a:avLst/>
            </a:prstGeom>
            <a:grpFill/>
            <a:ln w="9525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86173" tIns="43087" rIns="86173" bIns="43087" anchor="ctr"/>
            <a:lstStyle/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</a:pPr>
              <a:r>
                <a:rPr lang="en-US" sz="1700" b="1" u="none" dirty="0" err="1" smtClean="0">
                  <a:solidFill>
                    <a:schemeClr val="bg2"/>
                  </a:solidFill>
                  <a:latin typeface="Arial Narrow" pitchFamily="34" charset="0"/>
                </a:rPr>
                <a:t>Diagrama</a:t>
              </a:r>
              <a:r>
                <a:rPr lang="en-US" sz="1700" b="1" u="none" dirty="0" smtClean="0">
                  <a:solidFill>
                    <a:schemeClr val="bg2"/>
                  </a:solidFill>
                  <a:latin typeface="Arial Narrow" pitchFamily="34" charset="0"/>
                </a:rPr>
                <a:t> de </a:t>
              </a:r>
            </a:p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</a:pPr>
              <a:r>
                <a:rPr lang="en-US" sz="1700" b="1" u="none" dirty="0" err="1" smtClean="0">
                  <a:solidFill>
                    <a:schemeClr val="bg2"/>
                  </a:solidFill>
                  <a:latin typeface="Arial Narrow" pitchFamily="34" charset="0"/>
                </a:rPr>
                <a:t>objetos</a:t>
              </a:r>
              <a:endParaRPr lang="en-US" sz="1700" b="1" u="none" dirty="0" smtClean="0">
                <a:solidFill>
                  <a:schemeClr val="bg2"/>
                </a:solidFill>
                <a:latin typeface="Arial Narrow" pitchFamily="34" charset="0"/>
              </a:endParaRPr>
            </a:p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</a:pPr>
              <a:endParaRPr lang="en-US" sz="1700" u="none" dirty="0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</a:endParaRPr>
            </a:p>
          </p:txBody>
        </p:sp>
      </p:grpSp>
      <p:grpSp>
        <p:nvGrpSpPr>
          <p:cNvPr id="162847" name="Group 31"/>
          <p:cNvGrpSpPr>
            <a:grpSpLocks/>
          </p:cNvGrpSpPr>
          <p:nvPr/>
        </p:nvGrpSpPr>
        <p:grpSpPr bwMode="auto">
          <a:xfrm>
            <a:off x="1357290" y="4643446"/>
            <a:ext cx="1747837" cy="1195388"/>
            <a:chOff x="1070" y="2166"/>
            <a:chExt cx="1101" cy="753"/>
          </a:xfrm>
        </p:grpSpPr>
        <p:sp>
          <p:nvSpPr>
            <p:cNvPr id="162848" name="Rectangle 32"/>
            <p:cNvSpPr>
              <a:spLocks noChangeArrowheads="1"/>
            </p:cNvSpPr>
            <p:nvPr/>
          </p:nvSpPr>
          <p:spPr bwMode="auto">
            <a:xfrm>
              <a:off x="1070" y="2166"/>
              <a:ext cx="919" cy="573"/>
            </a:xfrm>
            <a:prstGeom prst="rect">
              <a:avLst/>
            </a:prstGeom>
            <a:solidFill>
              <a:srgbClr val="66FFFF"/>
            </a:solidFill>
            <a:ln w="9525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86173" tIns="43087" rIns="86173" bIns="43087" anchor="ctr"/>
            <a:lstStyle/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</a:pPr>
              <a:r>
                <a:rPr lang="en-US" sz="1700" b="1" u="none">
                  <a:solidFill>
                    <a:schemeClr val="bg2"/>
                  </a:solidFill>
                  <a:latin typeface="Arial Narrow" pitchFamily="34" charset="0"/>
                </a:rPr>
                <a:t>Scenario</a:t>
              </a:r>
            </a:p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</a:pPr>
              <a:r>
                <a:rPr lang="en-US" sz="1700" b="1" u="none">
                  <a:solidFill>
                    <a:schemeClr val="bg2"/>
                  </a:solidFill>
                  <a:latin typeface="Arial Narrow" pitchFamily="34" charset="0"/>
                </a:rPr>
                <a:t>Diagrams</a:t>
              </a:r>
              <a:endParaRPr lang="en-US" sz="1700" u="none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</a:endParaRPr>
            </a:p>
          </p:txBody>
        </p:sp>
        <p:sp>
          <p:nvSpPr>
            <p:cNvPr id="162849" name="Rectangle 33"/>
            <p:cNvSpPr>
              <a:spLocks noChangeArrowheads="1"/>
            </p:cNvSpPr>
            <p:nvPr/>
          </p:nvSpPr>
          <p:spPr bwMode="auto">
            <a:xfrm>
              <a:off x="1161" y="2256"/>
              <a:ext cx="919" cy="573"/>
            </a:xfrm>
            <a:prstGeom prst="rect">
              <a:avLst/>
            </a:prstGeom>
            <a:solidFill>
              <a:srgbClr val="66FFFF"/>
            </a:solidFill>
            <a:ln w="9525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86173" tIns="43087" rIns="86173" bIns="43087" anchor="ctr"/>
            <a:lstStyle/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</a:pPr>
              <a:r>
                <a:rPr lang="en-US" sz="1700" b="1" u="none">
                  <a:solidFill>
                    <a:schemeClr val="bg2"/>
                  </a:solidFill>
                  <a:latin typeface="Arial Narrow" pitchFamily="34" charset="0"/>
                </a:rPr>
                <a:t>Scenario</a:t>
              </a:r>
            </a:p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</a:pPr>
              <a:r>
                <a:rPr lang="en-US" sz="1700" b="1" u="none">
                  <a:solidFill>
                    <a:schemeClr val="bg2"/>
                  </a:solidFill>
                  <a:latin typeface="Arial Narrow" pitchFamily="34" charset="0"/>
                </a:rPr>
                <a:t>Diagrams</a:t>
              </a:r>
              <a:endParaRPr lang="en-US" sz="1700" u="none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</a:endParaRPr>
            </a:p>
          </p:txBody>
        </p:sp>
        <p:sp>
          <p:nvSpPr>
            <p:cNvPr id="162850" name="Rectangle 34"/>
            <p:cNvSpPr>
              <a:spLocks noChangeArrowheads="1"/>
            </p:cNvSpPr>
            <p:nvPr/>
          </p:nvSpPr>
          <p:spPr bwMode="auto">
            <a:xfrm>
              <a:off x="1252" y="2347"/>
              <a:ext cx="919" cy="572"/>
            </a:xfrm>
            <a:prstGeom prst="rect">
              <a:avLst/>
            </a:prstGeom>
            <a:solidFill>
              <a:srgbClr val="66FFFF"/>
            </a:solidFill>
            <a:ln w="9525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86173" tIns="43087" rIns="86173" bIns="43087" anchor="ctr"/>
            <a:lstStyle/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</a:pPr>
              <a:r>
                <a:rPr lang="en-US" sz="1700" b="1" u="none" dirty="0" err="1" smtClean="0">
                  <a:solidFill>
                    <a:schemeClr val="bg2"/>
                  </a:solidFill>
                  <a:latin typeface="Arial Narrow" pitchFamily="34" charset="0"/>
                </a:rPr>
                <a:t>Diagrama</a:t>
              </a:r>
              <a:r>
                <a:rPr lang="en-US" sz="1700" b="1" u="none" dirty="0" smtClean="0">
                  <a:solidFill>
                    <a:schemeClr val="bg2"/>
                  </a:solidFill>
                  <a:latin typeface="Arial Narrow" pitchFamily="34" charset="0"/>
                </a:rPr>
                <a:t> de </a:t>
              </a:r>
            </a:p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</a:pPr>
              <a:r>
                <a:rPr lang="en-US" sz="1700" b="1" u="none" dirty="0" err="1" smtClean="0">
                  <a:solidFill>
                    <a:schemeClr val="bg2"/>
                  </a:solidFill>
                  <a:latin typeface="Arial Narrow" pitchFamily="34" charset="0"/>
                </a:rPr>
                <a:t>Estados</a:t>
              </a:r>
              <a:endParaRPr lang="en-US" sz="1700" b="1" u="none" dirty="0" smtClean="0">
                <a:solidFill>
                  <a:schemeClr val="bg2"/>
                </a:solidFill>
                <a:latin typeface="Arial Narrow" pitchFamily="34" charset="0"/>
              </a:endParaRPr>
            </a:p>
          </p:txBody>
        </p:sp>
      </p:grpSp>
      <p:grpSp>
        <p:nvGrpSpPr>
          <p:cNvPr id="162851" name="Group 35"/>
          <p:cNvGrpSpPr>
            <a:grpSpLocks/>
          </p:cNvGrpSpPr>
          <p:nvPr/>
        </p:nvGrpSpPr>
        <p:grpSpPr bwMode="auto">
          <a:xfrm>
            <a:off x="957263" y="1716088"/>
            <a:ext cx="1746250" cy="1195387"/>
            <a:chOff x="1152" y="2148"/>
            <a:chExt cx="1165" cy="801"/>
          </a:xfrm>
        </p:grpSpPr>
        <p:sp>
          <p:nvSpPr>
            <p:cNvPr id="162852" name="Rectangle 36"/>
            <p:cNvSpPr>
              <a:spLocks noChangeArrowheads="1"/>
            </p:cNvSpPr>
            <p:nvPr/>
          </p:nvSpPr>
          <p:spPr bwMode="auto">
            <a:xfrm>
              <a:off x="1152" y="2148"/>
              <a:ext cx="973" cy="609"/>
            </a:xfrm>
            <a:prstGeom prst="rect">
              <a:avLst/>
            </a:prstGeom>
            <a:solidFill>
              <a:srgbClr val="66FFFF"/>
            </a:solidFill>
            <a:ln w="9525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76531" tIns="38266" rIns="76531" bIns="38266" anchor="ctr"/>
            <a:lstStyle/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</a:pPr>
              <a:r>
                <a:rPr lang="en-US" sz="1700" b="1" u="none">
                  <a:solidFill>
                    <a:schemeClr val="bg2"/>
                  </a:solidFill>
                  <a:latin typeface="Arial Narrow" pitchFamily="34" charset="0"/>
                </a:rPr>
                <a:t>Use Case</a:t>
              </a:r>
            </a:p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</a:pPr>
              <a:r>
                <a:rPr lang="en-US" sz="1700" b="1" u="none">
                  <a:solidFill>
                    <a:schemeClr val="bg2"/>
                  </a:solidFill>
                  <a:latin typeface="Arial Narrow" pitchFamily="34" charset="0"/>
                </a:rPr>
                <a:t>Diagrams</a:t>
              </a:r>
              <a:endParaRPr lang="en-US" sz="1700" u="none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</a:endParaRPr>
            </a:p>
          </p:txBody>
        </p:sp>
        <p:sp>
          <p:nvSpPr>
            <p:cNvPr id="162853" name="Rectangle 37"/>
            <p:cNvSpPr>
              <a:spLocks noChangeArrowheads="1"/>
            </p:cNvSpPr>
            <p:nvPr/>
          </p:nvSpPr>
          <p:spPr bwMode="auto">
            <a:xfrm>
              <a:off x="1248" y="2244"/>
              <a:ext cx="973" cy="609"/>
            </a:xfrm>
            <a:prstGeom prst="rect">
              <a:avLst/>
            </a:prstGeom>
            <a:solidFill>
              <a:srgbClr val="66FFFF"/>
            </a:solidFill>
            <a:ln w="9525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76531" tIns="38266" rIns="76531" bIns="38266" anchor="ctr"/>
            <a:lstStyle/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</a:pPr>
              <a:r>
                <a:rPr lang="en-US" sz="1700" b="1" u="none">
                  <a:solidFill>
                    <a:schemeClr val="bg2"/>
                  </a:solidFill>
                  <a:latin typeface="Arial Narrow" pitchFamily="34" charset="0"/>
                </a:rPr>
                <a:t>Use Case</a:t>
              </a:r>
            </a:p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</a:pPr>
              <a:r>
                <a:rPr lang="en-US" sz="1700" b="1" u="none">
                  <a:solidFill>
                    <a:schemeClr val="bg2"/>
                  </a:solidFill>
                  <a:latin typeface="Arial Narrow" pitchFamily="34" charset="0"/>
                </a:rPr>
                <a:t>Diagrams</a:t>
              </a:r>
              <a:endParaRPr lang="en-US" sz="1700" u="none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</a:endParaRPr>
            </a:p>
          </p:txBody>
        </p:sp>
        <p:sp>
          <p:nvSpPr>
            <p:cNvPr id="162854" name="Rectangle 38"/>
            <p:cNvSpPr>
              <a:spLocks noChangeArrowheads="1"/>
            </p:cNvSpPr>
            <p:nvPr/>
          </p:nvSpPr>
          <p:spPr bwMode="auto">
            <a:xfrm>
              <a:off x="1344" y="2340"/>
              <a:ext cx="973" cy="609"/>
            </a:xfrm>
            <a:prstGeom prst="rect">
              <a:avLst/>
            </a:prstGeom>
            <a:solidFill>
              <a:srgbClr val="66FFFF"/>
            </a:solidFill>
            <a:ln w="9525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76531" tIns="38266" rIns="76531" bIns="38266" anchor="ctr"/>
            <a:lstStyle/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</a:pPr>
              <a:r>
                <a:rPr lang="en-US" sz="1700" b="1" u="none" dirty="0" err="1" smtClean="0">
                  <a:solidFill>
                    <a:schemeClr val="bg2"/>
                  </a:solidFill>
                  <a:latin typeface="Arial Narrow" pitchFamily="34" charset="0"/>
                </a:rPr>
                <a:t>Diagrama</a:t>
              </a:r>
              <a:r>
                <a:rPr lang="en-US" sz="1700" b="1" u="none" dirty="0" smtClean="0">
                  <a:solidFill>
                    <a:schemeClr val="bg2"/>
                  </a:solidFill>
                  <a:latin typeface="Arial Narrow" pitchFamily="34" charset="0"/>
                </a:rPr>
                <a:t> de </a:t>
              </a:r>
            </a:p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</a:pPr>
              <a:r>
                <a:rPr lang="en-US" sz="1700" b="1" u="none" dirty="0" err="1" smtClean="0">
                  <a:solidFill>
                    <a:schemeClr val="bg2"/>
                  </a:solidFill>
                  <a:latin typeface="Arial Narrow" pitchFamily="34" charset="0"/>
                </a:rPr>
                <a:t>secuencia</a:t>
              </a:r>
              <a:endParaRPr lang="en-US" sz="1700" b="1" u="none" dirty="0" smtClean="0">
                <a:solidFill>
                  <a:schemeClr val="bg2"/>
                </a:solidFill>
                <a:latin typeface="Arial Narrow" pitchFamily="34" charset="0"/>
              </a:endParaRPr>
            </a:p>
          </p:txBody>
        </p:sp>
      </p:grpSp>
      <p:grpSp>
        <p:nvGrpSpPr>
          <p:cNvPr id="162855" name="Group 39"/>
          <p:cNvGrpSpPr>
            <a:grpSpLocks/>
          </p:cNvGrpSpPr>
          <p:nvPr/>
        </p:nvGrpSpPr>
        <p:grpSpPr bwMode="auto">
          <a:xfrm>
            <a:off x="4554538" y="914400"/>
            <a:ext cx="1747837" cy="1195388"/>
            <a:chOff x="3069" y="1174"/>
            <a:chExt cx="1101" cy="753"/>
          </a:xfrm>
          <a:solidFill>
            <a:srgbClr val="FFC000"/>
          </a:solidFill>
        </p:grpSpPr>
        <p:sp>
          <p:nvSpPr>
            <p:cNvPr id="162856" name="Rectangle 40"/>
            <p:cNvSpPr>
              <a:spLocks noChangeArrowheads="1"/>
            </p:cNvSpPr>
            <p:nvPr/>
          </p:nvSpPr>
          <p:spPr bwMode="auto">
            <a:xfrm>
              <a:off x="3069" y="1174"/>
              <a:ext cx="919" cy="572"/>
            </a:xfrm>
            <a:prstGeom prst="rect">
              <a:avLst/>
            </a:prstGeom>
            <a:grpFill/>
            <a:ln w="9525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86173" tIns="43087" rIns="86173" bIns="43087" anchor="ctr"/>
            <a:lstStyle/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</a:pPr>
              <a:r>
                <a:rPr lang="en-US" sz="1700" b="1" u="none">
                  <a:solidFill>
                    <a:schemeClr val="bg2"/>
                  </a:solidFill>
                  <a:latin typeface="Arial Narrow" pitchFamily="34" charset="0"/>
                </a:rPr>
                <a:t>State</a:t>
              </a:r>
            </a:p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</a:pPr>
              <a:r>
                <a:rPr lang="en-US" sz="1700" b="1" u="none">
                  <a:solidFill>
                    <a:schemeClr val="bg2"/>
                  </a:solidFill>
                  <a:latin typeface="Arial Narrow" pitchFamily="34" charset="0"/>
                </a:rPr>
                <a:t>Diagrams</a:t>
              </a:r>
              <a:endParaRPr lang="en-US" sz="1700" u="none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</a:endParaRPr>
            </a:p>
          </p:txBody>
        </p:sp>
        <p:sp>
          <p:nvSpPr>
            <p:cNvPr id="162857" name="Rectangle 41"/>
            <p:cNvSpPr>
              <a:spLocks noChangeArrowheads="1"/>
            </p:cNvSpPr>
            <p:nvPr/>
          </p:nvSpPr>
          <p:spPr bwMode="auto">
            <a:xfrm>
              <a:off x="3160" y="1264"/>
              <a:ext cx="919" cy="572"/>
            </a:xfrm>
            <a:prstGeom prst="rect">
              <a:avLst/>
            </a:prstGeom>
            <a:grpFill/>
            <a:ln w="9525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86173" tIns="43087" rIns="86173" bIns="43087" anchor="ctr"/>
            <a:lstStyle/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</a:pPr>
              <a:r>
                <a:rPr lang="en-US" sz="1700" b="1" u="none">
                  <a:solidFill>
                    <a:schemeClr val="bg2"/>
                  </a:solidFill>
                  <a:latin typeface="Arial Narrow" pitchFamily="34" charset="0"/>
                </a:rPr>
                <a:t>State</a:t>
              </a:r>
            </a:p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</a:pPr>
              <a:r>
                <a:rPr lang="en-US" sz="1700" b="1" u="none">
                  <a:solidFill>
                    <a:schemeClr val="bg2"/>
                  </a:solidFill>
                  <a:latin typeface="Arial Narrow" pitchFamily="34" charset="0"/>
                </a:rPr>
                <a:t>Diagrams</a:t>
              </a:r>
              <a:endParaRPr lang="en-US" sz="1700" u="none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</a:endParaRPr>
            </a:p>
          </p:txBody>
        </p:sp>
        <p:sp>
          <p:nvSpPr>
            <p:cNvPr id="162858" name="Rectangle 42"/>
            <p:cNvSpPr>
              <a:spLocks noChangeArrowheads="1"/>
            </p:cNvSpPr>
            <p:nvPr/>
          </p:nvSpPr>
          <p:spPr bwMode="auto">
            <a:xfrm>
              <a:off x="3251" y="1354"/>
              <a:ext cx="919" cy="573"/>
            </a:xfrm>
            <a:prstGeom prst="rect">
              <a:avLst/>
            </a:prstGeom>
            <a:grpFill/>
            <a:ln w="9525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86173" tIns="43087" rIns="86173" bIns="43087" anchor="ctr"/>
            <a:lstStyle/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</a:pPr>
              <a:r>
                <a:rPr lang="en-US" sz="1700" b="1" u="none" dirty="0" err="1" smtClean="0">
                  <a:solidFill>
                    <a:schemeClr val="bg2"/>
                  </a:solidFill>
                  <a:latin typeface="Arial Narrow" pitchFamily="34" charset="0"/>
                </a:rPr>
                <a:t>Diagrama</a:t>
              </a:r>
              <a:r>
                <a:rPr lang="en-US" sz="1700" b="1" u="none" dirty="0" smtClean="0">
                  <a:solidFill>
                    <a:schemeClr val="bg2"/>
                  </a:solidFill>
                  <a:latin typeface="Arial Narrow" pitchFamily="34" charset="0"/>
                </a:rPr>
                <a:t> de </a:t>
              </a:r>
            </a:p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</a:pPr>
              <a:r>
                <a:rPr lang="en-US" sz="1700" b="1" u="none" dirty="0" err="1" smtClean="0">
                  <a:solidFill>
                    <a:schemeClr val="bg2"/>
                  </a:solidFill>
                  <a:latin typeface="Arial Narrow" pitchFamily="34" charset="0"/>
                </a:rPr>
                <a:t>Clases</a:t>
              </a:r>
              <a:endParaRPr lang="en-US" sz="1700" b="1" u="none" dirty="0" smtClean="0">
                <a:solidFill>
                  <a:schemeClr val="bg2"/>
                </a:solidFill>
                <a:latin typeface="Arial Narrow" pitchFamily="34" charset="0"/>
              </a:endParaRPr>
            </a:p>
          </p:txBody>
        </p:sp>
      </p:grpSp>
      <p:sp>
        <p:nvSpPr>
          <p:cNvPr id="162859" name="Line 43"/>
          <p:cNvSpPr>
            <a:spLocks noChangeShapeType="1"/>
          </p:cNvSpPr>
          <p:nvPr/>
        </p:nvSpPr>
        <p:spPr bwMode="auto">
          <a:xfrm>
            <a:off x="4554538" y="4237038"/>
            <a:ext cx="0" cy="4508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lg" len="lg"/>
          </a:ln>
          <a:effectLst/>
        </p:spPr>
        <p:txBody>
          <a:bodyPr wrap="none" anchor="ctr"/>
          <a:lstStyle/>
          <a:p>
            <a:endParaRPr lang="es-CO"/>
          </a:p>
        </p:txBody>
      </p:sp>
      <p:sp>
        <p:nvSpPr>
          <p:cNvPr id="162860" name="Rectangle 44"/>
          <p:cNvSpPr>
            <a:spLocks noChangeArrowheads="1"/>
          </p:cNvSpPr>
          <p:nvPr/>
        </p:nvSpPr>
        <p:spPr bwMode="auto">
          <a:xfrm>
            <a:off x="3716338" y="4876800"/>
            <a:ext cx="1458912" cy="909638"/>
          </a:xfrm>
          <a:prstGeom prst="rect">
            <a:avLst/>
          </a:prstGeom>
          <a:solidFill>
            <a:srgbClr val="66FFFF"/>
          </a:solidFill>
          <a:ln w="9525">
            <a:solidFill>
              <a:schemeClr val="bg2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lIns="86173" tIns="43087" rIns="86173" bIns="43087" anchor="ctr"/>
          <a:lstStyle/>
          <a:p>
            <a:pPr marL="384175" indent="-384175" algn="ctr" defTabSz="903288">
              <a:lnSpc>
                <a:spcPct val="90000"/>
              </a:lnSpc>
              <a:buClr>
                <a:srgbClr val="F6BF69"/>
              </a:buClr>
              <a:buFont typeface="Monotype Sorts" pitchFamily="2" charset="2"/>
              <a:buNone/>
            </a:pPr>
            <a:endParaRPr lang="es-ES_tradnl" sz="1700" u="none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</p:txBody>
      </p:sp>
      <p:sp>
        <p:nvSpPr>
          <p:cNvPr id="162861" name="Rectangle 45"/>
          <p:cNvSpPr>
            <a:spLocks noChangeArrowheads="1"/>
          </p:cNvSpPr>
          <p:nvPr/>
        </p:nvSpPr>
        <p:spPr bwMode="auto">
          <a:xfrm>
            <a:off x="3868738" y="5029200"/>
            <a:ext cx="1458912" cy="909638"/>
          </a:xfrm>
          <a:prstGeom prst="rect">
            <a:avLst/>
          </a:prstGeom>
          <a:solidFill>
            <a:srgbClr val="66FFFF"/>
          </a:solidFill>
          <a:ln w="9525">
            <a:solidFill>
              <a:schemeClr val="bg2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lIns="86173" tIns="43087" rIns="86173" bIns="43087" anchor="ctr"/>
          <a:lstStyle/>
          <a:p>
            <a:pPr marL="384175" indent="-384175" algn="ctr" defTabSz="903288">
              <a:lnSpc>
                <a:spcPct val="90000"/>
              </a:lnSpc>
              <a:buClr>
                <a:srgbClr val="F6BF69"/>
              </a:buClr>
              <a:buFont typeface="Monotype Sorts" pitchFamily="2" charset="2"/>
              <a:buNone/>
            </a:pPr>
            <a:r>
              <a:rPr lang="en-US" sz="1700" b="1" u="none" dirty="0" err="1" smtClean="0">
                <a:solidFill>
                  <a:schemeClr val="bg2"/>
                </a:solidFill>
                <a:latin typeface="Arial Narrow" pitchFamily="34" charset="0"/>
              </a:rPr>
              <a:t>Diagrama</a:t>
            </a:r>
            <a:r>
              <a:rPr lang="en-US" sz="1700" b="1" u="none" dirty="0" smtClean="0">
                <a:solidFill>
                  <a:schemeClr val="bg2"/>
                </a:solidFill>
                <a:latin typeface="Arial Narrow" pitchFamily="34" charset="0"/>
              </a:rPr>
              <a:t> de </a:t>
            </a:r>
          </a:p>
          <a:p>
            <a:pPr marL="384175" indent="-384175" algn="ctr" defTabSz="903288">
              <a:lnSpc>
                <a:spcPct val="90000"/>
              </a:lnSpc>
              <a:buClr>
                <a:srgbClr val="F6BF69"/>
              </a:buClr>
              <a:buFont typeface="Monotype Sorts" pitchFamily="2" charset="2"/>
              <a:buNone/>
            </a:pPr>
            <a:r>
              <a:rPr lang="en-US" sz="1700" b="1" u="none" dirty="0" err="1" smtClean="0">
                <a:solidFill>
                  <a:schemeClr val="bg2"/>
                </a:solidFill>
                <a:latin typeface="Arial Narrow" pitchFamily="34" charset="0"/>
              </a:rPr>
              <a:t>Actividad</a:t>
            </a:r>
            <a:endParaRPr lang="en-US" sz="1700" b="1" u="none" dirty="0" smtClean="0">
              <a:solidFill>
                <a:schemeClr val="bg2"/>
              </a:solidFill>
              <a:latin typeface="Arial Narrow" pitchFamily="34" charset="0"/>
            </a:endParaRPr>
          </a:p>
        </p:txBody>
      </p:sp>
      <p:sp>
        <p:nvSpPr>
          <p:cNvPr id="162862" name="AutoShape 46"/>
          <p:cNvSpPr>
            <a:spLocks noChangeArrowheads="1"/>
          </p:cNvSpPr>
          <p:nvPr/>
        </p:nvSpPr>
        <p:spPr bwMode="auto">
          <a:xfrm>
            <a:off x="3957638" y="3024188"/>
            <a:ext cx="1281112" cy="1195387"/>
          </a:xfrm>
          <a:prstGeom prst="can">
            <a:avLst>
              <a:gd name="adj" fmla="val 39255"/>
            </a:avLst>
          </a:prstGeom>
          <a:solidFill>
            <a:srgbClr val="00B0F0"/>
          </a:solidFill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lIns="107950" tIns="53975" rIns="107950" bIns="53975" anchor="ctr"/>
          <a:lstStyle/>
          <a:p>
            <a:endParaRPr lang="es-CO"/>
          </a:p>
        </p:txBody>
      </p:sp>
      <p:sp>
        <p:nvSpPr>
          <p:cNvPr id="162863" name="Rectangle 47"/>
          <p:cNvSpPr>
            <a:spLocks noChangeArrowheads="1"/>
          </p:cNvSpPr>
          <p:nvPr/>
        </p:nvSpPr>
        <p:spPr bwMode="auto">
          <a:xfrm>
            <a:off x="4173538" y="3589338"/>
            <a:ext cx="825500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07950" tIns="53975" rIns="107950" bIns="53975">
            <a:spAutoFit/>
          </a:bodyPr>
          <a:lstStyle/>
          <a:p>
            <a:pPr>
              <a:lnSpc>
                <a:spcPct val="90000"/>
              </a:lnSpc>
              <a:buClr>
                <a:srgbClr val="F6BF69"/>
              </a:buClr>
              <a:buFont typeface="Monotype Sorts" pitchFamily="2" charset="2"/>
              <a:buNone/>
            </a:pPr>
            <a:r>
              <a:rPr lang="en-US" sz="1700" b="1" u="none">
                <a:solidFill>
                  <a:schemeClr val="bg2"/>
                </a:solidFill>
                <a:latin typeface="Arial Narrow" pitchFamily="34" charset="0"/>
              </a:rPr>
              <a:t>Models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71414"/>
            <a:ext cx="7239000" cy="1143000"/>
          </a:xfrm>
        </p:spPr>
        <p:txBody>
          <a:bodyPr/>
          <a:lstStyle/>
          <a:p>
            <a:pPr algn="r" eaLnBrk="1" hangingPunct="1"/>
            <a:r>
              <a:rPr lang="es-ES" dirty="0" smtClean="0"/>
              <a:t>DIAGRAMAS de UML</a:t>
            </a:r>
          </a:p>
        </p:txBody>
      </p:sp>
      <p:pic>
        <p:nvPicPr>
          <p:cNvPr id="33795" name="Picture 4" descr="Figura 1-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285860"/>
            <a:ext cx="9144000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609600"/>
            <a:ext cx="60198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pPr algn="l"/>
            <a:r>
              <a:rPr lang="es-ES" b="1">
                <a:solidFill>
                  <a:srgbClr val="FCCD04"/>
                </a:solidFill>
              </a:rPr>
              <a:t>3. Los Elementos del Modelo</a:t>
            </a:r>
          </a:p>
        </p:txBody>
      </p:sp>
      <p:sp>
        <p:nvSpPr>
          <p:cNvPr id="164867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685800" y="1981200"/>
            <a:ext cx="7243786" cy="4114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buFontTx/>
              <a:buNone/>
            </a:pPr>
            <a:r>
              <a:rPr lang="es-ES" dirty="0">
                <a:solidFill>
                  <a:schemeClr val="bg1"/>
                </a:solidFill>
              </a:rPr>
              <a:t>	</a:t>
            </a:r>
            <a:r>
              <a:rPr lang="es-ES" dirty="0">
                <a:solidFill>
                  <a:schemeClr val="tx1"/>
                </a:solidFill>
              </a:rPr>
              <a:t>Los conceptos usados son elementos del modelo que representan conceptos orientados a objetos como clases, objetos, mensajes y relaciones  incluyendo asociación, dependencia y generalización.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609600"/>
            <a:ext cx="60198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s-ES" b="1">
                <a:solidFill>
                  <a:srgbClr val="FCCD04"/>
                </a:solidFill>
              </a:rPr>
              <a:t>4. Los Mecanismos de Extensión</a:t>
            </a:r>
          </a:p>
        </p:txBody>
      </p:sp>
      <p:sp>
        <p:nvSpPr>
          <p:cNvPr id="165891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57158" y="2500306"/>
            <a:ext cx="7772400" cy="23622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buFontTx/>
              <a:buNone/>
            </a:pPr>
            <a:r>
              <a:rPr lang="es-ES" dirty="0">
                <a:solidFill>
                  <a:schemeClr val="bg1"/>
                </a:solidFill>
              </a:rPr>
              <a:t>	</a:t>
            </a:r>
            <a:r>
              <a:rPr lang="es-ES" dirty="0">
                <a:solidFill>
                  <a:schemeClr val="tx1"/>
                </a:solidFill>
              </a:rPr>
              <a:t>Los símbolos que complementan la información de los diagramas, tenemos las notas, caja de textos para títulos, líneas de indicación, entre otros.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58" y="2590800"/>
            <a:ext cx="7772400" cy="16002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s-ES_tradnl" b="1" dirty="0">
                <a:solidFill>
                  <a:srgbClr val="990000"/>
                </a:solidFill>
              </a:rPr>
              <a:t>Diagrama de Casos de Uso</a:t>
            </a:r>
            <a:br>
              <a:rPr lang="es-ES_tradnl" b="1" dirty="0">
                <a:solidFill>
                  <a:srgbClr val="990000"/>
                </a:solidFill>
              </a:rPr>
            </a:br>
            <a:endParaRPr lang="es-ES_tradnl" b="1" dirty="0">
              <a:solidFill>
                <a:srgbClr val="99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7" descr="Vista_estructura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1675" y="3179763"/>
            <a:ext cx="2971800" cy="157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7" name="Picture 8" descr="Vista_implementacio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6425" y="3402013"/>
            <a:ext cx="2206625" cy="133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8" name="Picture 9" descr="Vista_usuari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52650" y="2757488"/>
            <a:ext cx="1931988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9" name="Picture 10" descr="Vista_comportamiento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77875" y="4246563"/>
            <a:ext cx="214947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0" name="Picture 11" descr="Vista_ambiente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530475" y="4322763"/>
            <a:ext cx="2789238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4210050" y="2147888"/>
            <a:ext cx="3962400" cy="1981200"/>
            <a:chOff x="1968" y="1344"/>
            <a:chExt cx="2496" cy="1248"/>
          </a:xfrm>
        </p:grpSpPr>
        <p:pic>
          <p:nvPicPr>
            <p:cNvPr id="36872" name="Picture 13" descr="flecha7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968" y="1344"/>
              <a:ext cx="2496" cy="12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6873" name="Text Box 14"/>
            <p:cNvSpPr txBox="1">
              <a:spLocks noChangeArrowheads="1"/>
            </p:cNvSpPr>
            <p:nvPr/>
          </p:nvSpPr>
          <p:spPr bwMode="auto">
            <a:xfrm>
              <a:off x="2334" y="1776"/>
              <a:ext cx="139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CL" sz="2400" b="1" dirty="0">
                  <a:solidFill>
                    <a:srgbClr val="DDDDDD"/>
                  </a:solidFill>
                  <a:latin typeface="Comic Sans MS" pitchFamily="66" charset="0"/>
                </a:rPr>
                <a:t>casos de uso</a:t>
              </a:r>
              <a:endParaRPr lang="es-ES" sz="2400" b="1" dirty="0">
                <a:solidFill>
                  <a:srgbClr val="DDDDDD"/>
                </a:solidFill>
                <a:latin typeface="Comic Sans MS" pitchFamily="66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14348" y="857232"/>
            <a:ext cx="77724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s-ES" b="1" dirty="0">
                <a:solidFill>
                  <a:srgbClr val="FCCD04"/>
                </a:solidFill>
              </a:rPr>
              <a:t>Objetivos</a:t>
            </a:r>
          </a:p>
        </p:txBody>
      </p:sp>
      <p:sp>
        <p:nvSpPr>
          <p:cNvPr id="146435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685800" y="1981200"/>
            <a:ext cx="7529538" cy="4114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s-ES" dirty="0">
                <a:solidFill>
                  <a:schemeClr val="tx1"/>
                </a:solidFill>
              </a:rPr>
              <a:t>Entender los beneficios del </a:t>
            </a:r>
            <a:r>
              <a:rPr lang="es-PE" dirty="0">
                <a:solidFill>
                  <a:schemeClr val="tx1"/>
                </a:solidFill>
              </a:rPr>
              <a:t>m</a:t>
            </a:r>
            <a:r>
              <a:rPr lang="es-ES" dirty="0" err="1">
                <a:solidFill>
                  <a:schemeClr val="tx1"/>
                </a:solidFill>
              </a:rPr>
              <a:t>odelamiento</a:t>
            </a:r>
            <a:r>
              <a:rPr lang="es-ES" dirty="0">
                <a:solidFill>
                  <a:schemeClr val="tx1"/>
                </a:solidFill>
              </a:rPr>
              <a:t> visual</a:t>
            </a:r>
          </a:p>
          <a:p>
            <a:r>
              <a:rPr lang="es-ES" dirty="0">
                <a:solidFill>
                  <a:schemeClr val="tx1"/>
                </a:solidFill>
              </a:rPr>
              <a:t>Reconocer al UML como lenguaje estándar en la construcción de SW</a:t>
            </a:r>
          </a:p>
          <a:p>
            <a:r>
              <a:rPr lang="es-ES" dirty="0">
                <a:solidFill>
                  <a:schemeClr val="tx1"/>
                </a:solidFill>
              </a:rPr>
              <a:t>Identificar los diagramas UML y su papel durante la construcción del SW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71670" y="357166"/>
            <a:ext cx="60960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s-PE" dirty="0">
                <a:solidFill>
                  <a:srgbClr val="990000"/>
                </a:solidFill>
              </a:rPr>
              <a:t>Diagrama de Casos de Uso</a:t>
            </a:r>
            <a:endParaRPr lang="es-ES" dirty="0">
              <a:solidFill>
                <a:srgbClr val="990000"/>
              </a:solidFill>
            </a:endParaRPr>
          </a:p>
        </p:txBody>
      </p:sp>
      <p:sp>
        <p:nvSpPr>
          <p:cNvPr id="167939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81000" y="2057400"/>
            <a:ext cx="7762900" cy="32766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es-PE" b="1" dirty="0">
                <a:solidFill>
                  <a:schemeClr val="tx1"/>
                </a:solidFill>
              </a:rPr>
              <a:t>DIAGRAMA DE CASOS DE USO DE NEGOCIO</a:t>
            </a:r>
          </a:p>
          <a:p>
            <a:pPr algn="just">
              <a:buFontTx/>
              <a:buNone/>
            </a:pPr>
            <a:r>
              <a:rPr lang="es-PE" b="1" dirty="0">
                <a:solidFill>
                  <a:schemeClr val="tx1"/>
                </a:solidFill>
              </a:rPr>
              <a:t>	Diagrama en el que se plasman los procesos de negocio y los externos a ellos. Estos externos se benefician con el proceso o benefician al proceso.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3" name="Rectangle 3"/>
          <p:cNvSpPr>
            <a:spLocks noChangeArrowheads="1"/>
          </p:cNvSpPr>
          <p:nvPr/>
        </p:nvSpPr>
        <p:spPr bwMode="auto">
          <a:xfrm>
            <a:off x="2286000" y="381000"/>
            <a:ext cx="6172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4400" u="none">
                <a:solidFill>
                  <a:srgbClr val="990000"/>
                </a:solidFill>
                <a:latin typeface="Times New Roman" pitchFamily="18" charset="0"/>
              </a:rPr>
              <a:t>Diagrama de Casos de Uso de Negocio</a:t>
            </a:r>
          </a:p>
        </p:txBody>
      </p:sp>
      <p:pic>
        <p:nvPicPr>
          <p:cNvPr id="16896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981200"/>
            <a:ext cx="7929618" cy="321151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2133600"/>
            <a:ext cx="7310462" cy="1143000"/>
          </a:xfr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s-ES_tradnl" b="1">
                <a:solidFill>
                  <a:srgbClr val="990000"/>
                </a:solidFill>
              </a:rPr>
              <a:t>Diagrama de Actividades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8" descr="Vista_estructura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71834" y="2290763"/>
            <a:ext cx="2971800" cy="157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27" name="Picture 9" descr="Vista_implementacio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13409" y="2554288"/>
            <a:ext cx="2206625" cy="133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28" name="Picture 10" descr="Vista_usuari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65659" y="3046413"/>
            <a:ext cx="1931988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29" name="Picture 11" descr="Vista_comportamiento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92447" y="3773488"/>
            <a:ext cx="214947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0" name="Picture 12" descr="Vista_ambiente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00634" y="3433763"/>
            <a:ext cx="2789238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8525" name="Picture 13"/>
          <p:cNvPicPr>
            <a:picLocks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00034" y="4119563"/>
            <a:ext cx="2236788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500"/>
                                        <p:tgtEl>
                                          <p:spTgt spid="448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362200" y="457200"/>
            <a:ext cx="61722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s-ES_tradnl">
                <a:solidFill>
                  <a:srgbClr val="990000"/>
                </a:solidFill>
              </a:rPr>
              <a:t>Diagrama de Actividades</a:t>
            </a:r>
          </a:p>
        </p:txBody>
      </p:sp>
      <p:sp>
        <p:nvSpPr>
          <p:cNvPr id="172034" name="Rectangle 2"/>
          <p:cNvSpPr>
            <a:spLocks noGrp="1" noChangeArrowheads="1"/>
          </p:cNvSpPr>
          <p:nvPr>
            <p:ph idx="1"/>
          </p:nvPr>
        </p:nvSpPr>
        <p:spPr bwMode="auto">
          <a:xfrm>
            <a:off x="428596" y="1428736"/>
            <a:ext cx="7715304" cy="4210064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0" indent="0" algn="just">
              <a:buFontTx/>
              <a:buNone/>
            </a:pPr>
            <a:r>
              <a:rPr lang="es-ES_tradnl" sz="2800" dirty="0">
                <a:solidFill>
                  <a:schemeClr val="tx1"/>
                </a:solidFill>
              </a:rPr>
              <a:t>Diagrama que captura acciones, es decir flujos de trabajo y actividades a llevarse a cabo. Este diagrama permite enfocar:</a:t>
            </a:r>
          </a:p>
          <a:p>
            <a:pPr marL="0" indent="0" algn="just">
              <a:buFontTx/>
              <a:buNone/>
            </a:pPr>
            <a:r>
              <a:rPr lang="es-ES_tradnl" sz="2800" dirty="0">
                <a:solidFill>
                  <a:schemeClr val="tx1"/>
                </a:solidFill>
              </a:rPr>
              <a:t>*Las actividades de un caso de uso de negocio</a:t>
            </a:r>
          </a:p>
          <a:p>
            <a:pPr marL="0" indent="0" algn="just">
              <a:buFontTx/>
              <a:buNone/>
            </a:pPr>
            <a:r>
              <a:rPr lang="es-ES_tradnl" sz="2800" dirty="0">
                <a:solidFill>
                  <a:schemeClr val="tx1"/>
                </a:solidFill>
              </a:rPr>
              <a:t>*La implementación de operaciones de una clase</a:t>
            </a:r>
          </a:p>
          <a:p>
            <a:pPr marL="0" indent="0" algn="just">
              <a:buFontTx/>
              <a:buNone/>
            </a:pPr>
            <a:r>
              <a:rPr lang="es-ES_tradnl" sz="2800" dirty="0">
                <a:solidFill>
                  <a:schemeClr val="tx1"/>
                </a:solidFill>
              </a:rPr>
              <a:t>*Las actividades de un objeto</a:t>
            </a:r>
          </a:p>
          <a:p>
            <a:pPr marL="0" indent="0" algn="just">
              <a:buFontTx/>
              <a:buNone/>
            </a:pPr>
            <a:r>
              <a:rPr lang="es-ES_tradnl" sz="2800" dirty="0">
                <a:solidFill>
                  <a:schemeClr val="tx1"/>
                </a:solidFill>
              </a:rPr>
              <a:t>*Las actividades de una situación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22" y="285728"/>
            <a:ext cx="6729412" cy="1409700"/>
          </a:xfrm>
        </p:spPr>
        <p:txBody>
          <a:bodyPr/>
          <a:lstStyle/>
          <a:p>
            <a:pPr algn="r" eaLnBrk="1" hangingPunct="1"/>
            <a:r>
              <a:rPr lang="es-ES" sz="3900" dirty="0" smtClean="0"/>
              <a:t>Elementos del Diagrama de Actividades</a:t>
            </a:r>
          </a:p>
        </p:txBody>
      </p:sp>
      <p:sp>
        <p:nvSpPr>
          <p:cNvPr id="54275" name="AutoShape 6"/>
          <p:cNvSpPr>
            <a:spLocks noChangeArrowheads="1"/>
          </p:cNvSpPr>
          <p:nvPr/>
        </p:nvSpPr>
        <p:spPr bwMode="auto">
          <a:xfrm>
            <a:off x="1403350" y="2541588"/>
            <a:ext cx="846138" cy="334962"/>
          </a:xfrm>
          <a:prstGeom prst="flowChartAlternateProcess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CO"/>
          </a:p>
        </p:txBody>
      </p:sp>
      <p:sp>
        <p:nvSpPr>
          <p:cNvPr id="54276" name="Line 7"/>
          <p:cNvSpPr>
            <a:spLocks noChangeShapeType="1"/>
          </p:cNvSpPr>
          <p:nvPr/>
        </p:nvSpPr>
        <p:spPr bwMode="auto">
          <a:xfrm>
            <a:off x="1779588" y="3130550"/>
            <a:ext cx="1587" cy="5873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es-CO"/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1592263" y="4619625"/>
            <a:ext cx="360362" cy="277813"/>
            <a:chOff x="4250" y="3930"/>
            <a:chExt cx="184" cy="158"/>
          </a:xfrm>
        </p:grpSpPr>
        <p:sp>
          <p:nvSpPr>
            <p:cNvPr id="54311" name="Oval 9"/>
            <p:cNvSpPr>
              <a:spLocks noChangeArrowheads="1"/>
            </p:cNvSpPr>
            <p:nvPr/>
          </p:nvSpPr>
          <p:spPr bwMode="auto">
            <a:xfrm>
              <a:off x="4298" y="3971"/>
              <a:ext cx="88" cy="76"/>
            </a:xfrm>
            <a:prstGeom prst="ellipse">
              <a:avLst/>
            </a:prstGeom>
            <a:solidFill>
              <a:srgbClr val="0000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s-CO"/>
            </a:p>
          </p:txBody>
        </p:sp>
        <p:sp>
          <p:nvSpPr>
            <p:cNvPr id="54312" name="Oval 10"/>
            <p:cNvSpPr>
              <a:spLocks noChangeArrowheads="1"/>
            </p:cNvSpPr>
            <p:nvPr/>
          </p:nvSpPr>
          <p:spPr bwMode="auto">
            <a:xfrm>
              <a:off x="4250" y="3930"/>
              <a:ext cx="184" cy="158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s-CO"/>
            </a:p>
          </p:txBody>
        </p:sp>
      </p:grpSp>
      <p:sp>
        <p:nvSpPr>
          <p:cNvPr id="54278" name="Oval 11"/>
          <p:cNvSpPr>
            <a:spLocks noChangeArrowheads="1"/>
          </p:cNvSpPr>
          <p:nvPr/>
        </p:nvSpPr>
        <p:spPr bwMode="auto">
          <a:xfrm>
            <a:off x="1685925" y="4056063"/>
            <a:ext cx="171450" cy="130175"/>
          </a:xfrm>
          <a:prstGeom prst="ellipse">
            <a:avLst/>
          </a:prstGeom>
          <a:solidFill>
            <a:schemeClr val="tx1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O"/>
          </a:p>
        </p:txBody>
      </p:sp>
      <p:sp>
        <p:nvSpPr>
          <p:cNvPr id="54279" name="Line 12"/>
          <p:cNvSpPr>
            <a:spLocks noChangeShapeType="1"/>
          </p:cNvSpPr>
          <p:nvPr/>
        </p:nvSpPr>
        <p:spPr bwMode="auto">
          <a:xfrm>
            <a:off x="1779588" y="5149850"/>
            <a:ext cx="1587" cy="588963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s-CO"/>
          </a:p>
        </p:txBody>
      </p:sp>
      <p:grpSp>
        <p:nvGrpSpPr>
          <p:cNvPr id="3" name="Group 13"/>
          <p:cNvGrpSpPr>
            <a:grpSpLocks/>
          </p:cNvGrpSpPr>
          <p:nvPr/>
        </p:nvGrpSpPr>
        <p:grpSpPr bwMode="auto">
          <a:xfrm>
            <a:off x="4225925" y="2205038"/>
            <a:ext cx="1316038" cy="655637"/>
            <a:chOff x="6621" y="1777"/>
            <a:chExt cx="1680" cy="935"/>
          </a:xfrm>
        </p:grpSpPr>
        <p:sp>
          <p:nvSpPr>
            <p:cNvPr id="54306" name="Line 14"/>
            <p:cNvSpPr>
              <a:spLocks noChangeShapeType="1"/>
            </p:cNvSpPr>
            <p:nvPr/>
          </p:nvSpPr>
          <p:spPr bwMode="auto">
            <a:xfrm>
              <a:off x="7460" y="1777"/>
              <a:ext cx="1" cy="51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stealth" w="med" len="lg"/>
            </a:ln>
          </p:spPr>
          <p:txBody>
            <a:bodyPr wrap="none" anchor="ctr"/>
            <a:lstStyle/>
            <a:p>
              <a:endParaRPr lang="es-CO"/>
            </a:p>
          </p:txBody>
        </p:sp>
        <p:sp>
          <p:nvSpPr>
            <p:cNvPr id="54307" name="Line 15"/>
            <p:cNvSpPr>
              <a:spLocks noChangeShapeType="1"/>
            </p:cNvSpPr>
            <p:nvPr/>
          </p:nvSpPr>
          <p:spPr bwMode="auto">
            <a:xfrm>
              <a:off x="7456" y="2290"/>
              <a:ext cx="5" cy="39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stealth" w="med" len="lg"/>
            </a:ln>
          </p:spPr>
          <p:txBody>
            <a:bodyPr wrap="none" anchor="ctr"/>
            <a:lstStyle/>
            <a:p>
              <a:endParaRPr lang="es-CO"/>
            </a:p>
          </p:txBody>
        </p:sp>
        <p:sp>
          <p:nvSpPr>
            <p:cNvPr id="54308" name="Line 16"/>
            <p:cNvSpPr>
              <a:spLocks noChangeShapeType="1"/>
            </p:cNvSpPr>
            <p:nvPr/>
          </p:nvSpPr>
          <p:spPr bwMode="auto">
            <a:xfrm>
              <a:off x="8056" y="2321"/>
              <a:ext cx="5" cy="39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stealth" w="med" len="lg"/>
            </a:ln>
          </p:spPr>
          <p:txBody>
            <a:bodyPr wrap="none" anchor="ctr"/>
            <a:lstStyle/>
            <a:p>
              <a:endParaRPr lang="es-CO"/>
            </a:p>
          </p:txBody>
        </p:sp>
        <p:sp>
          <p:nvSpPr>
            <p:cNvPr id="54309" name="Line 17"/>
            <p:cNvSpPr>
              <a:spLocks noChangeShapeType="1"/>
            </p:cNvSpPr>
            <p:nvPr/>
          </p:nvSpPr>
          <p:spPr bwMode="auto">
            <a:xfrm>
              <a:off x="6861" y="2321"/>
              <a:ext cx="5" cy="39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stealth" w="med" len="lg"/>
            </a:ln>
          </p:spPr>
          <p:txBody>
            <a:bodyPr wrap="none" anchor="ctr"/>
            <a:lstStyle/>
            <a:p>
              <a:endParaRPr lang="es-CO"/>
            </a:p>
          </p:txBody>
        </p:sp>
        <p:sp>
          <p:nvSpPr>
            <p:cNvPr id="54310" name="Line 18"/>
            <p:cNvSpPr>
              <a:spLocks noChangeShapeType="1"/>
            </p:cNvSpPr>
            <p:nvPr/>
          </p:nvSpPr>
          <p:spPr bwMode="auto">
            <a:xfrm>
              <a:off x="6621" y="2290"/>
              <a:ext cx="1680" cy="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</p:grpSp>
      <p:grpSp>
        <p:nvGrpSpPr>
          <p:cNvPr id="4" name="Group 19"/>
          <p:cNvGrpSpPr>
            <a:grpSpLocks/>
          </p:cNvGrpSpPr>
          <p:nvPr/>
        </p:nvGrpSpPr>
        <p:grpSpPr bwMode="auto">
          <a:xfrm>
            <a:off x="4225925" y="3232150"/>
            <a:ext cx="1316038" cy="633413"/>
            <a:chOff x="6621" y="3242"/>
            <a:chExt cx="1680" cy="904"/>
          </a:xfrm>
        </p:grpSpPr>
        <p:sp>
          <p:nvSpPr>
            <p:cNvPr id="54301" name="Line 20"/>
            <p:cNvSpPr>
              <a:spLocks noChangeShapeType="1"/>
            </p:cNvSpPr>
            <p:nvPr/>
          </p:nvSpPr>
          <p:spPr bwMode="auto">
            <a:xfrm>
              <a:off x="7460" y="3242"/>
              <a:ext cx="1" cy="51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stealth" w="med" len="lg"/>
            </a:ln>
          </p:spPr>
          <p:txBody>
            <a:bodyPr wrap="none" anchor="ctr"/>
            <a:lstStyle/>
            <a:p>
              <a:endParaRPr lang="es-CO"/>
            </a:p>
          </p:txBody>
        </p:sp>
        <p:sp>
          <p:nvSpPr>
            <p:cNvPr id="54302" name="Line 21"/>
            <p:cNvSpPr>
              <a:spLocks noChangeShapeType="1"/>
            </p:cNvSpPr>
            <p:nvPr/>
          </p:nvSpPr>
          <p:spPr bwMode="auto">
            <a:xfrm>
              <a:off x="7456" y="3755"/>
              <a:ext cx="5" cy="39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stealth" w="med" len="lg"/>
            </a:ln>
          </p:spPr>
          <p:txBody>
            <a:bodyPr wrap="none" anchor="ctr"/>
            <a:lstStyle/>
            <a:p>
              <a:endParaRPr lang="es-CO"/>
            </a:p>
          </p:txBody>
        </p:sp>
        <p:sp>
          <p:nvSpPr>
            <p:cNvPr id="54303" name="Line 22"/>
            <p:cNvSpPr>
              <a:spLocks noChangeShapeType="1"/>
            </p:cNvSpPr>
            <p:nvPr/>
          </p:nvSpPr>
          <p:spPr bwMode="auto">
            <a:xfrm>
              <a:off x="8056" y="3337"/>
              <a:ext cx="5" cy="39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stealth" w="med" len="lg"/>
            </a:ln>
          </p:spPr>
          <p:txBody>
            <a:bodyPr wrap="none" anchor="ctr"/>
            <a:lstStyle/>
            <a:p>
              <a:endParaRPr lang="es-CO"/>
            </a:p>
          </p:txBody>
        </p:sp>
        <p:sp>
          <p:nvSpPr>
            <p:cNvPr id="54304" name="Line 23"/>
            <p:cNvSpPr>
              <a:spLocks noChangeShapeType="1"/>
            </p:cNvSpPr>
            <p:nvPr/>
          </p:nvSpPr>
          <p:spPr bwMode="auto">
            <a:xfrm>
              <a:off x="6861" y="3337"/>
              <a:ext cx="5" cy="39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stealth" w="med" len="lg"/>
            </a:ln>
          </p:spPr>
          <p:txBody>
            <a:bodyPr wrap="none" anchor="ctr"/>
            <a:lstStyle/>
            <a:p>
              <a:endParaRPr lang="es-CO"/>
            </a:p>
          </p:txBody>
        </p:sp>
        <p:sp>
          <p:nvSpPr>
            <p:cNvPr id="54305" name="Line 24"/>
            <p:cNvSpPr>
              <a:spLocks noChangeShapeType="1"/>
            </p:cNvSpPr>
            <p:nvPr/>
          </p:nvSpPr>
          <p:spPr bwMode="auto">
            <a:xfrm>
              <a:off x="6621" y="3755"/>
              <a:ext cx="1680" cy="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</p:grpSp>
      <p:grpSp>
        <p:nvGrpSpPr>
          <p:cNvPr id="5" name="Group 25"/>
          <p:cNvGrpSpPr>
            <a:grpSpLocks/>
          </p:cNvGrpSpPr>
          <p:nvPr/>
        </p:nvGrpSpPr>
        <p:grpSpPr bwMode="auto">
          <a:xfrm>
            <a:off x="4530725" y="4140200"/>
            <a:ext cx="728663" cy="714375"/>
            <a:chOff x="7011" y="4537"/>
            <a:chExt cx="930" cy="1020"/>
          </a:xfrm>
        </p:grpSpPr>
        <p:sp>
          <p:nvSpPr>
            <p:cNvPr id="54297" name="AutoShape 26"/>
            <p:cNvSpPr>
              <a:spLocks noChangeArrowheads="1"/>
            </p:cNvSpPr>
            <p:nvPr/>
          </p:nvSpPr>
          <p:spPr bwMode="auto">
            <a:xfrm>
              <a:off x="7101" y="4897"/>
              <a:ext cx="720" cy="600"/>
            </a:xfrm>
            <a:prstGeom prst="flowChartDecision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4298" name="Line 27"/>
            <p:cNvSpPr>
              <a:spLocks noChangeShapeType="1"/>
            </p:cNvSpPr>
            <p:nvPr/>
          </p:nvSpPr>
          <p:spPr bwMode="auto">
            <a:xfrm>
              <a:off x="7461" y="4537"/>
              <a:ext cx="0" cy="3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4299" name="Line 28"/>
            <p:cNvSpPr>
              <a:spLocks noChangeShapeType="1"/>
            </p:cNvSpPr>
            <p:nvPr/>
          </p:nvSpPr>
          <p:spPr bwMode="auto">
            <a:xfrm flipH="1">
              <a:off x="7011" y="5317"/>
              <a:ext cx="24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4300" name="Line 29"/>
            <p:cNvSpPr>
              <a:spLocks noChangeShapeType="1"/>
            </p:cNvSpPr>
            <p:nvPr/>
          </p:nvSpPr>
          <p:spPr bwMode="auto">
            <a:xfrm>
              <a:off x="7701" y="5317"/>
              <a:ext cx="24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es-CO"/>
            </a:p>
          </p:txBody>
        </p:sp>
      </p:grpSp>
      <p:sp>
        <p:nvSpPr>
          <p:cNvPr id="54283" name="Text Box 30"/>
          <p:cNvSpPr txBox="1">
            <a:spLocks noChangeArrowheads="1"/>
          </p:cNvSpPr>
          <p:nvPr/>
        </p:nvSpPr>
        <p:spPr bwMode="auto">
          <a:xfrm>
            <a:off x="2438400" y="2541588"/>
            <a:ext cx="981075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s-MX" sz="1200" b="1"/>
              <a:t>Actividad</a:t>
            </a:r>
          </a:p>
        </p:txBody>
      </p:sp>
      <p:sp>
        <p:nvSpPr>
          <p:cNvPr id="54284" name="Text Box 31"/>
          <p:cNvSpPr txBox="1">
            <a:spLocks noChangeArrowheads="1"/>
          </p:cNvSpPr>
          <p:nvPr/>
        </p:nvSpPr>
        <p:spPr bwMode="auto">
          <a:xfrm>
            <a:off x="2438400" y="3298825"/>
            <a:ext cx="752475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s-MX" sz="1200" b="1"/>
              <a:t>Flujo</a:t>
            </a:r>
          </a:p>
        </p:txBody>
      </p:sp>
      <p:sp>
        <p:nvSpPr>
          <p:cNvPr id="54285" name="Text Box 32"/>
          <p:cNvSpPr txBox="1">
            <a:spLocks noChangeArrowheads="1"/>
          </p:cNvSpPr>
          <p:nvPr/>
        </p:nvSpPr>
        <p:spPr bwMode="auto">
          <a:xfrm>
            <a:off x="2438400" y="3971925"/>
            <a:ext cx="752475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s-MX" sz="1200" b="1"/>
              <a:t>Inicio</a:t>
            </a:r>
          </a:p>
        </p:txBody>
      </p:sp>
      <p:sp>
        <p:nvSpPr>
          <p:cNvPr id="54286" name="Text Box 33"/>
          <p:cNvSpPr txBox="1">
            <a:spLocks noChangeArrowheads="1"/>
          </p:cNvSpPr>
          <p:nvPr/>
        </p:nvSpPr>
        <p:spPr bwMode="auto">
          <a:xfrm>
            <a:off x="2438400" y="4645025"/>
            <a:ext cx="752475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s-MX" sz="1200" b="1"/>
              <a:t>Fin</a:t>
            </a:r>
          </a:p>
        </p:txBody>
      </p:sp>
      <p:sp>
        <p:nvSpPr>
          <p:cNvPr id="54287" name="Text Box 34"/>
          <p:cNvSpPr txBox="1">
            <a:spLocks noChangeArrowheads="1"/>
          </p:cNvSpPr>
          <p:nvPr/>
        </p:nvSpPr>
        <p:spPr bwMode="auto">
          <a:xfrm>
            <a:off x="2438400" y="5318125"/>
            <a:ext cx="9398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s-MX" sz="1200" b="1"/>
              <a:t>Separador</a:t>
            </a:r>
          </a:p>
        </p:txBody>
      </p:sp>
      <p:grpSp>
        <p:nvGrpSpPr>
          <p:cNvPr id="6" name="Group 35"/>
          <p:cNvGrpSpPr>
            <a:grpSpLocks/>
          </p:cNvGrpSpPr>
          <p:nvPr/>
        </p:nvGrpSpPr>
        <p:grpSpPr bwMode="auto">
          <a:xfrm>
            <a:off x="4484688" y="5233988"/>
            <a:ext cx="869950" cy="644525"/>
            <a:chOff x="6441" y="5737"/>
            <a:chExt cx="1110" cy="920"/>
          </a:xfrm>
        </p:grpSpPr>
        <p:sp>
          <p:nvSpPr>
            <p:cNvPr id="54293" name="Line 36"/>
            <p:cNvSpPr>
              <a:spLocks noChangeShapeType="1"/>
            </p:cNvSpPr>
            <p:nvPr/>
          </p:nvSpPr>
          <p:spPr bwMode="auto">
            <a:xfrm flipH="1">
              <a:off x="7161" y="5737"/>
              <a:ext cx="390" cy="1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4294" name="Line 37"/>
            <p:cNvSpPr>
              <a:spLocks noChangeShapeType="1"/>
            </p:cNvSpPr>
            <p:nvPr/>
          </p:nvSpPr>
          <p:spPr bwMode="auto">
            <a:xfrm>
              <a:off x="6441" y="5752"/>
              <a:ext cx="360" cy="1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4295" name="AutoShape 38"/>
            <p:cNvSpPr>
              <a:spLocks noChangeArrowheads="1"/>
            </p:cNvSpPr>
            <p:nvPr/>
          </p:nvSpPr>
          <p:spPr bwMode="auto">
            <a:xfrm>
              <a:off x="6621" y="5737"/>
              <a:ext cx="720" cy="600"/>
            </a:xfrm>
            <a:prstGeom prst="flowChartDecision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4296" name="Line 39"/>
            <p:cNvSpPr>
              <a:spLocks noChangeShapeType="1"/>
            </p:cNvSpPr>
            <p:nvPr/>
          </p:nvSpPr>
          <p:spPr bwMode="auto">
            <a:xfrm flipH="1">
              <a:off x="6976" y="6337"/>
              <a:ext cx="5" cy="3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es-CO"/>
            </a:p>
          </p:txBody>
        </p:sp>
      </p:grpSp>
      <p:sp>
        <p:nvSpPr>
          <p:cNvPr id="54289" name="Text Box 40"/>
          <p:cNvSpPr txBox="1">
            <a:spLocks noChangeArrowheads="1"/>
          </p:cNvSpPr>
          <p:nvPr/>
        </p:nvSpPr>
        <p:spPr bwMode="auto">
          <a:xfrm>
            <a:off x="6011863" y="2541588"/>
            <a:ext cx="1081087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s-MX" sz="1200" b="1"/>
              <a:t>Bifurcación</a:t>
            </a:r>
          </a:p>
        </p:txBody>
      </p:sp>
      <p:sp>
        <p:nvSpPr>
          <p:cNvPr id="54290" name="Text Box 41"/>
          <p:cNvSpPr txBox="1">
            <a:spLocks noChangeArrowheads="1"/>
          </p:cNvSpPr>
          <p:nvPr/>
        </p:nvSpPr>
        <p:spPr bwMode="auto">
          <a:xfrm>
            <a:off x="6011863" y="3298825"/>
            <a:ext cx="752475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s-MX" sz="1200" b="1"/>
              <a:t>Unión</a:t>
            </a:r>
          </a:p>
        </p:txBody>
      </p:sp>
      <p:sp>
        <p:nvSpPr>
          <p:cNvPr id="54291" name="Text Box 42"/>
          <p:cNvSpPr txBox="1">
            <a:spLocks noChangeArrowheads="1"/>
          </p:cNvSpPr>
          <p:nvPr/>
        </p:nvSpPr>
        <p:spPr bwMode="auto">
          <a:xfrm>
            <a:off x="6011863" y="4392613"/>
            <a:ext cx="1223962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s-MX" sz="1200" b="1"/>
              <a:t>Subdivisión</a:t>
            </a:r>
          </a:p>
        </p:txBody>
      </p:sp>
      <p:sp>
        <p:nvSpPr>
          <p:cNvPr id="54292" name="Text Box 43"/>
          <p:cNvSpPr txBox="1">
            <a:spLocks noChangeArrowheads="1"/>
          </p:cNvSpPr>
          <p:nvPr/>
        </p:nvSpPr>
        <p:spPr bwMode="auto">
          <a:xfrm>
            <a:off x="6011863" y="5318125"/>
            <a:ext cx="752475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s-MX" sz="1200" b="1"/>
              <a:t>Unión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062" name="Picture 6" descr="ActividadNegoci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714356"/>
            <a:ext cx="7141325" cy="53317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58" y="2590800"/>
            <a:ext cx="7772400" cy="1447800"/>
          </a:xfr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s-ES_tradnl" b="1" dirty="0">
                <a:solidFill>
                  <a:srgbClr val="990000"/>
                </a:solidFill>
              </a:rPr>
              <a:t>Diagrama de Casos de Uso</a:t>
            </a:r>
            <a:br>
              <a:rPr lang="es-ES_tradnl" b="1" dirty="0">
                <a:solidFill>
                  <a:srgbClr val="990000"/>
                </a:solidFill>
              </a:rPr>
            </a:br>
            <a:r>
              <a:rPr lang="es-ES_tradnl" b="1" dirty="0">
                <a:solidFill>
                  <a:srgbClr val="990000"/>
                </a:solidFill>
              </a:rPr>
              <a:t>(software)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62200" y="381000"/>
            <a:ext cx="6096000" cy="1447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s-PE">
                <a:solidFill>
                  <a:srgbClr val="990000"/>
                </a:solidFill>
              </a:rPr>
              <a:t>Diagrama de Casos de Uso</a:t>
            </a:r>
            <a:endParaRPr lang="es-ES">
              <a:solidFill>
                <a:srgbClr val="990000"/>
              </a:solidFill>
            </a:endParaRPr>
          </a:p>
        </p:txBody>
      </p:sp>
      <p:sp>
        <p:nvSpPr>
          <p:cNvPr id="202755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71406" y="2438400"/>
            <a:ext cx="8072494" cy="27432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es-PE" b="1" dirty="0">
                <a:solidFill>
                  <a:schemeClr val="tx1"/>
                </a:solidFill>
              </a:rPr>
              <a:t>DIAGRAMA DE CASOS DE USO DE SOFTWARE</a:t>
            </a:r>
          </a:p>
          <a:p>
            <a:pPr algn="just">
              <a:buFontTx/>
              <a:buNone/>
            </a:pPr>
            <a:r>
              <a:rPr lang="es-PE" b="1" dirty="0">
                <a:solidFill>
                  <a:schemeClr val="tx1"/>
                </a:solidFill>
              </a:rPr>
              <a:t>	Diagrama en el que se plasman las funcionalidades del software y los que interactúan con ellas.</a:t>
            </a:r>
            <a:endParaRPr lang="es-E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7" name="Rectangle 3"/>
          <p:cNvSpPr>
            <a:spLocks noChangeArrowheads="1"/>
          </p:cNvSpPr>
          <p:nvPr/>
        </p:nvSpPr>
        <p:spPr bwMode="auto">
          <a:xfrm>
            <a:off x="2143108" y="304800"/>
            <a:ext cx="6172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4000" u="none" dirty="0">
                <a:solidFill>
                  <a:srgbClr val="990000"/>
                </a:solidFill>
                <a:latin typeface="Times New Roman" pitchFamily="18" charset="0"/>
              </a:rPr>
              <a:t>Diagrama de Casos de Uso de Software</a:t>
            </a:r>
          </a:p>
        </p:txBody>
      </p:sp>
      <p:pic>
        <p:nvPicPr>
          <p:cNvPr id="16999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" y="1589088"/>
            <a:ext cx="8143932" cy="42116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22" name="Rectangle 2"/>
          <p:cNvSpPr>
            <a:spLocks noGrp="1" noChangeArrowheads="1"/>
          </p:cNvSpPr>
          <p:nvPr>
            <p:ph type="title"/>
          </p:nvPr>
        </p:nvSpPr>
        <p:spPr>
          <a:xfrm>
            <a:off x="1785918" y="714356"/>
            <a:ext cx="6172200" cy="609600"/>
          </a:xfrm>
          <a:noFill/>
          <a:ln/>
        </p:spPr>
        <p:txBody>
          <a:bodyPr/>
          <a:lstStyle/>
          <a:p>
            <a:pPr algn="r"/>
            <a:r>
              <a:rPr lang="es-CL" dirty="0"/>
              <a:t>¿Qué es un Modelo?</a:t>
            </a:r>
            <a:endParaRPr lang="es-ES" dirty="0"/>
          </a:p>
        </p:txBody>
      </p:sp>
      <p:pic>
        <p:nvPicPr>
          <p:cNvPr id="440323" name="Picture 3" descr="bullet_titul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81000"/>
            <a:ext cx="241300" cy="177800"/>
          </a:xfrm>
          <a:prstGeom prst="rect">
            <a:avLst/>
          </a:prstGeom>
          <a:noFill/>
        </p:spPr>
      </p:pic>
      <p:pic>
        <p:nvPicPr>
          <p:cNvPr id="440324" name="Picture 4" descr="casa_etapa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47883" y="1643050"/>
            <a:ext cx="5346527" cy="3500462"/>
          </a:xfrm>
          <a:prstGeom prst="rect">
            <a:avLst/>
          </a:prstGeom>
          <a:noFill/>
        </p:spPr>
      </p:pic>
      <p:sp>
        <p:nvSpPr>
          <p:cNvPr id="440325" name="Rectangle 5"/>
          <p:cNvSpPr>
            <a:spLocks noChangeArrowheads="1"/>
          </p:cNvSpPr>
          <p:nvPr/>
        </p:nvSpPr>
        <p:spPr bwMode="auto">
          <a:xfrm>
            <a:off x="1090613" y="5175250"/>
            <a:ext cx="67945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s-CL" sz="2800" b="1">
                <a:latin typeface="Verdana" pitchFamily="34" charset="0"/>
              </a:rPr>
              <a:t>Un Modelo es </a:t>
            </a:r>
          </a:p>
          <a:p>
            <a:pPr algn="ctr"/>
            <a:r>
              <a:rPr lang="es-CL" sz="2800" b="1">
                <a:latin typeface="Verdana" pitchFamily="34" charset="0"/>
              </a:rPr>
              <a:t>una </a:t>
            </a:r>
            <a:r>
              <a:rPr lang="es-CL" sz="2800" b="1"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Simplificación de la Realidad</a:t>
            </a:r>
            <a:endParaRPr lang="es-ES" sz="2800" b="1"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58" y="2286000"/>
            <a:ext cx="7772400" cy="1143000"/>
          </a:xfr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s-ES" b="1">
                <a:solidFill>
                  <a:srgbClr val="990000"/>
                </a:solidFill>
              </a:rPr>
              <a:t>Diagrama de Clases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 descr="Vista_estructura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6548" y="2333625"/>
            <a:ext cx="2971800" cy="157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15" name="Picture 3" descr="Vista_implementacio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94323" y="3552825"/>
            <a:ext cx="2206625" cy="133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16" name="Picture 4" descr="Vista_usuari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24348" y="4010025"/>
            <a:ext cx="1931988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17" name="Picture 5" descr="Vista_comportamiento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28948" y="4391025"/>
            <a:ext cx="214947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18" name="Picture 6" descr="Vista_ambiente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981548" y="4467225"/>
            <a:ext cx="2789238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4423" name="Picture 7"/>
          <p:cNvPicPr>
            <a:picLocks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14348" y="2636838"/>
            <a:ext cx="1936750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500"/>
                                        <p:tgtEl>
                                          <p:spTgt spid="444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90800" y="457200"/>
            <a:ext cx="56388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s-ES" b="1">
                <a:solidFill>
                  <a:srgbClr val="FCCD04"/>
                </a:solidFill>
              </a:rPr>
              <a:t>Clases, objetos y sus relaciones</a:t>
            </a:r>
          </a:p>
        </p:txBody>
      </p:sp>
      <p:sp>
        <p:nvSpPr>
          <p:cNvPr id="176131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85748" y="1928802"/>
            <a:ext cx="7772400" cy="4495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81000" indent="4763" algn="just">
              <a:buFontTx/>
              <a:buNone/>
            </a:pPr>
            <a:r>
              <a:rPr lang="es-ES" sz="2800" dirty="0">
                <a:solidFill>
                  <a:schemeClr val="tx1"/>
                </a:solidFill>
              </a:rPr>
              <a:t>En el </a:t>
            </a:r>
            <a:r>
              <a:rPr lang="es-ES" sz="2800" dirty="0" err="1">
                <a:solidFill>
                  <a:schemeClr val="tx1"/>
                </a:solidFill>
              </a:rPr>
              <a:t>modelamiento</a:t>
            </a:r>
            <a:r>
              <a:rPr lang="es-ES" sz="2800" dirty="0">
                <a:solidFill>
                  <a:schemeClr val="tx1"/>
                </a:solidFill>
              </a:rPr>
              <a:t> orientado a objetos, las clases, objetos y sus relaciones son los principales elementos del modelo.</a:t>
            </a:r>
          </a:p>
          <a:p>
            <a:pPr marL="381000" indent="4763" algn="just">
              <a:buFontTx/>
              <a:buNone/>
            </a:pPr>
            <a:r>
              <a:rPr lang="es-ES" sz="2800" dirty="0">
                <a:solidFill>
                  <a:schemeClr val="tx1"/>
                </a:solidFill>
              </a:rPr>
              <a:t>Las clases y objetos modelan que hay en el sistema y las relaciones entre ellos revelan como están estructurados.</a:t>
            </a:r>
          </a:p>
          <a:p>
            <a:pPr marL="381000" indent="4763" algn="just">
              <a:buFontTx/>
              <a:buNone/>
            </a:pPr>
            <a:r>
              <a:rPr lang="es-ES" sz="2800" dirty="0">
                <a:solidFill>
                  <a:schemeClr val="tx1"/>
                </a:solidFill>
              </a:rPr>
              <a:t>Cuando se usa programación orientada a objetos los elementos mencionados se convierten en el código actual.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ChangeArrowheads="1"/>
          </p:cNvSpPr>
          <p:nvPr/>
        </p:nvSpPr>
        <p:spPr bwMode="auto">
          <a:xfrm>
            <a:off x="177165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CO"/>
          </a:p>
        </p:txBody>
      </p:sp>
      <p:sp>
        <p:nvSpPr>
          <p:cNvPr id="177159" name="Rectangle 7"/>
          <p:cNvSpPr>
            <a:spLocks noChangeArrowheads="1"/>
          </p:cNvSpPr>
          <p:nvPr/>
        </p:nvSpPr>
        <p:spPr bwMode="auto">
          <a:xfrm>
            <a:off x="1357290" y="214290"/>
            <a:ext cx="6172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4000" u="none" dirty="0">
                <a:solidFill>
                  <a:srgbClr val="990000"/>
                </a:solidFill>
                <a:latin typeface="Times New Roman" pitchFamily="18" charset="0"/>
              </a:rPr>
              <a:t>Diagrama de </a:t>
            </a:r>
            <a:r>
              <a:rPr lang="es-ES_tradnl" sz="4000" u="none" dirty="0" smtClean="0">
                <a:solidFill>
                  <a:srgbClr val="990000"/>
                </a:solidFill>
                <a:latin typeface="Times New Roman" pitchFamily="18" charset="0"/>
              </a:rPr>
              <a:t>Clases, </a:t>
            </a:r>
            <a:r>
              <a:rPr lang="es-ES_tradnl" sz="4000" u="none" dirty="0">
                <a:solidFill>
                  <a:srgbClr val="990000"/>
                </a:solidFill>
                <a:latin typeface="Times New Roman" pitchFamily="18" charset="0"/>
              </a:rPr>
              <a:t>Lógicas y Persistentes</a:t>
            </a:r>
          </a:p>
        </p:txBody>
      </p:sp>
      <p:pic>
        <p:nvPicPr>
          <p:cNvPr id="177160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598613"/>
            <a:ext cx="5715000" cy="44481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81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590800" y="457200"/>
            <a:ext cx="56388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s-ES" b="1">
                <a:solidFill>
                  <a:srgbClr val="FCCD04"/>
                </a:solidFill>
              </a:rPr>
              <a:t>Clases, objetos y sus relaciones</a:t>
            </a:r>
          </a:p>
        </p:txBody>
      </p:sp>
      <p:sp>
        <p:nvSpPr>
          <p:cNvPr id="178179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142844" y="2286000"/>
            <a:ext cx="8001000" cy="32004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just">
              <a:buFontTx/>
              <a:buNone/>
            </a:pPr>
            <a:r>
              <a:rPr lang="es-ES" sz="2800" dirty="0">
                <a:solidFill>
                  <a:schemeClr val="tx1"/>
                </a:solidFill>
              </a:rPr>
              <a:t>Una clase es una descripción de un tipo objeto, todos los objetos son instancias de una clase, donde la clase describe las propiedades y comportamiento de un tipo de objeto. Una clase sería una descripción de un objeto en un tipo de sistema(información, técnico, distribuido, software, negocio)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202" name="Picture 2" descr="Dibujo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560416"/>
            <a:ext cx="6545286" cy="4321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9203" name="Rectangle 3"/>
          <p:cNvSpPr>
            <a:spLocks noChangeArrowheads="1"/>
          </p:cNvSpPr>
          <p:nvPr/>
        </p:nvSpPr>
        <p:spPr bwMode="auto">
          <a:xfrm>
            <a:off x="2143108" y="357166"/>
            <a:ext cx="6172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4000" u="none" dirty="0">
                <a:solidFill>
                  <a:srgbClr val="990000"/>
                </a:solidFill>
                <a:latin typeface="Times New Roman" pitchFamily="18" charset="0"/>
              </a:rPr>
              <a:t>Diagrama de </a:t>
            </a:r>
            <a:r>
              <a:rPr lang="es-ES_tradnl" sz="4000" u="none" dirty="0" smtClean="0">
                <a:solidFill>
                  <a:srgbClr val="990000"/>
                </a:solidFill>
                <a:latin typeface="Times New Roman" pitchFamily="18" charset="0"/>
              </a:rPr>
              <a:t>Clases</a:t>
            </a:r>
            <a:endParaRPr lang="es-ES_tradnl" sz="4000" u="none" dirty="0">
              <a:solidFill>
                <a:srgbClr val="99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58" y="2357430"/>
            <a:ext cx="7772400" cy="1143000"/>
          </a:xfr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s-ES" b="1" dirty="0">
                <a:solidFill>
                  <a:srgbClr val="990000"/>
                </a:solidFill>
              </a:rPr>
              <a:t>Diagrama de </a:t>
            </a:r>
            <a:r>
              <a:rPr lang="es-ES" b="1" dirty="0" smtClean="0">
                <a:solidFill>
                  <a:srgbClr val="990000"/>
                </a:solidFill>
              </a:rPr>
              <a:t>objetos</a:t>
            </a:r>
            <a:endParaRPr lang="es-ES" b="1" dirty="0">
              <a:solidFill>
                <a:srgbClr val="99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es-ES" smtClean="0"/>
              <a:t>Diagrama de Objetos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idx="1"/>
          </p:nvPr>
        </p:nvSpPr>
        <p:spPr>
          <a:xfrm>
            <a:off x="107950" y="1557338"/>
            <a:ext cx="7821636" cy="5214937"/>
          </a:xfrm>
        </p:spPr>
        <p:txBody>
          <a:bodyPr>
            <a:normAutofit/>
          </a:bodyPr>
          <a:lstStyle/>
          <a:p>
            <a:pPr algn="just" eaLnBrk="1" hangingPunct="1"/>
            <a:r>
              <a:rPr lang="es-MX" sz="2000" dirty="0" smtClean="0"/>
              <a:t>El Diagrama de Objetos es una instancia de un Diagrama de Clases y presenta los detalles de un estado del sistema en un punto del tiempo determinado. Se utilizan para validar el modelo del dominio.</a:t>
            </a:r>
          </a:p>
          <a:p>
            <a:pPr algn="just" eaLnBrk="1" hangingPunct="1"/>
            <a:r>
              <a:rPr lang="es-MX" sz="2000" dirty="0" smtClean="0"/>
              <a:t>Para validar el modelo del dominio es necesario ejecutar los siguientes pasos:</a:t>
            </a:r>
            <a:endParaRPr lang="es-ES" sz="2000" dirty="0" smtClean="0"/>
          </a:p>
          <a:p>
            <a:pPr lvl="1" algn="just" eaLnBrk="1" hangingPunct="1"/>
            <a:r>
              <a:rPr lang="es-MX" sz="2000" dirty="0" smtClean="0"/>
              <a:t>Elegir uno o más casos de uso que estén altamente relacionados con el modelo del dominio.</a:t>
            </a:r>
            <a:endParaRPr lang="es-ES" sz="2000" dirty="0" smtClean="0"/>
          </a:p>
          <a:p>
            <a:pPr lvl="1" algn="just" eaLnBrk="1" hangingPunct="1"/>
            <a:r>
              <a:rPr lang="es-MX" sz="2000" dirty="0" smtClean="0"/>
              <a:t>Elegir uno o más escenarios de los casos de uso seleccionados en el punto anterior. Es recomendable elegir escenarios que exploren diferentes situaciones.</a:t>
            </a:r>
            <a:endParaRPr lang="es-ES_tradnl" sz="20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10" y="214290"/>
            <a:ext cx="7354908" cy="1244600"/>
          </a:xfrm>
        </p:spPr>
        <p:txBody>
          <a:bodyPr/>
          <a:lstStyle/>
          <a:p>
            <a:pPr algn="r" eaLnBrk="1" hangingPunct="1"/>
            <a:r>
              <a:rPr lang="es-ES" dirty="0" smtClean="0"/>
              <a:t>Diagrama de Objetos</a:t>
            </a:r>
            <a:br>
              <a:rPr lang="es-ES" dirty="0" smtClean="0"/>
            </a:br>
            <a:r>
              <a:rPr lang="es-ES" sz="2400" dirty="0" smtClean="0"/>
              <a:t>Ejemplo Sistema Académico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idx="1"/>
          </p:nvPr>
        </p:nvSpPr>
        <p:spPr>
          <a:xfrm>
            <a:off x="107950" y="1679575"/>
            <a:ext cx="7607322" cy="1462088"/>
          </a:xfrm>
        </p:spPr>
        <p:txBody>
          <a:bodyPr/>
          <a:lstStyle/>
          <a:p>
            <a:pPr algn="just"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es-MX" sz="2600" dirty="0" smtClean="0"/>
              <a:t>Creando el diagrama de objetos desde el escenario: Juan ingresa su identificación 91558899 la cual el sistema valida.</a:t>
            </a:r>
            <a:endParaRPr lang="es-ES_tradnl" sz="2600" dirty="0" smtClean="0"/>
          </a:p>
        </p:txBody>
      </p:sp>
      <p:pic>
        <p:nvPicPr>
          <p:cNvPr id="7373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40100" y="3167063"/>
            <a:ext cx="2447925" cy="152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58" y="2357430"/>
            <a:ext cx="7772400" cy="1143000"/>
          </a:xfr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s-ES" b="1">
                <a:solidFill>
                  <a:srgbClr val="990000"/>
                </a:solidFill>
              </a:rPr>
              <a:t>Diagrama de Colaboración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828800" y="457200"/>
            <a:ext cx="67818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s-ES" b="1">
                <a:solidFill>
                  <a:srgbClr val="FCCD04"/>
                </a:solidFill>
              </a:rPr>
              <a:t>¿Qué es el Modelamiento Visual?</a:t>
            </a:r>
          </a:p>
        </p:txBody>
      </p:sp>
      <p:sp>
        <p:nvSpPr>
          <p:cNvPr id="151555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685800" y="1981200"/>
            <a:ext cx="7386662" cy="41148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90000"/>
              </a:lnSpc>
              <a:buFontTx/>
              <a:buNone/>
            </a:pPr>
            <a:r>
              <a:rPr lang="es-ES">
                <a:solidFill>
                  <a:schemeClr val="tx1"/>
                </a:solidFill>
              </a:rPr>
              <a:t>	El modelamiento visual provee una plantilla del sistema. El visualizar esta plantilla,  ayuda a entender el sistema que se crea y cómo quisiera crearse, permite entender la estructura o comportamiento del mismo, sirve de guía durante el proceso de construcción del SW y nos permite documentar las decisiones que se toman.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8" descr="Vista_estructura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90913" y="2651125"/>
            <a:ext cx="2971800" cy="157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9091" name="Picture 9" descr="Vista_implementacio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32488" y="2914650"/>
            <a:ext cx="2206625" cy="133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9092" name="Picture 10" descr="Vista_usuari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84738" y="3406775"/>
            <a:ext cx="1931987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9093" name="Picture 11" descr="Vista_comportamiento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11525" y="4133850"/>
            <a:ext cx="214947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9094" name="Picture 12" descr="Vista_ambiente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19713" y="3794125"/>
            <a:ext cx="2789237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7501" name="Picture 13"/>
          <p:cNvPicPr>
            <a:picLocks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900113" y="4479925"/>
            <a:ext cx="1936750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500"/>
                                        <p:tgtEl>
                                          <p:spTgt spid="447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0" y="609600"/>
            <a:ext cx="61722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s-ES" b="1">
                <a:solidFill>
                  <a:srgbClr val="FCCD04"/>
                </a:solidFill>
              </a:rPr>
              <a:t>Diagrama de Colaboración</a:t>
            </a:r>
          </a:p>
        </p:txBody>
      </p:sp>
      <p:sp>
        <p:nvSpPr>
          <p:cNvPr id="181251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57158" y="1981200"/>
            <a:ext cx="7772400" cy="37338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buFontTx/>
              <a:buNone/>
            </a:pPr>
            <a:r>
              <a:rPr lang="es-ES_tradnl" dirty="0"/>
              <a:t>	</a:t>
            </a:r>
            <a:r>
              <a:rPr lang="es-ES_tradnl" dirty="0">
                <a:solidFill>
                  <a:schemeClr val="tx1"/>
                </a:solidFill>
              </a:rPr>
              <a:t>Diagrama </a:t>
            </a:r>
            <a:r>
              <a:rPr lang="es-ES_tradnl" dirty="0" smtClean="0">
                <a:solidFill>
                  <a:schemeClr val="tx1"/>
                </a:solidFill>
              </a:rPr>
              <a:t>que </a:t>
            </a:r>
            <a:r>
              <a:rPr lang="es-ES_tradnl" dirty="0">
                <a:solidFill>
                  <a:schemeClr val="tx1"/>
                </a:solidFill>
              </a:rPr>
              <a:t>enfoca las interacciones y los enlaces entre un grupo de objetos “colaboradores”. Este diagrama se enfoca en el espacio y muestra como los objetos, sus enlaces y los mensajes son enviados entre ellos.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CCFF">
                <a:gamma/>
                <a:shade val="46275"/>
                <a:invGamma/>
              </a:srgbClr>
            </a:gs>
            <a:gs pos="100000">
              <a:srgbClr val="FFCC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2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2062" y="457200"/>
            <a:ext cx="7081838" cy="54737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58" y="2362200"/>
            <a:ext cx="7772400" cy="1143000"/>
          </a:xfr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s-ES" b="1">
                <a:solidFill>
                  <a:srgbClr val="990000"/>
                </a:solidFill>
              </a:rPr>
              <a:t>Diagrama de Secuencia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8" descr="Vista_estructura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24250" y="2349500"/>
            <a:ext cx="2971800" cy="157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6803" name="Picture 9" descr="Vista_implementacio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65825" y="2613025"/>
            <a:ext cx="2206625" cy="133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6804" name="Picture 10" descr="Vista_usuari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18075" y="3105150"/>
            <a:ext cx="1931988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6805" name="Picture 11" descr="Vista_comportamiento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44863" y="3832225"/>
            <a:ext cx="214947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6806" name="Picture 12" descr="Vista_ambiente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53050" y="3492500"/>
            <a:ext cx="2789238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6477" name="Picture 13"/>
          <p:cNvPicPr>
            <a:picLocks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57250" y="4178300"/>
            <a:ext cx="1936750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500"/>
                                        <p:tgtEl>
                                          <p:spTgt spid="446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71670" y="304800"/>
            <a:ext cx="61722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s-ES" b="1" dirty="0">
                <a:solidFill>
                  <a:srgbClr val="FCCD04"/>
                </a:solidFill>
              </a:rPr>
              <a:t>Diagrama de Secuencias</a:t>
            </a:r>
          </a:p>
        </p:txBody>
      </p:sp>
      <p:sp>
        <p:nvSpPr>
          <p:cNvPr id="18432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57158" y="1981200"/>
            <a:ext cx="7772400" cy="41148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90000"/>
              </a:lnSpc>
            </a:pPr>
            <a:r>
              <a:rPr lang="es-ES">
                <a:solidFill>
                  <a:schemeClr val="tx1"/>
                </a:solidFill>
              </a:rPr>
              <a:t>Muestran como los objetos interactúan entre ellos.</a:t>
            </a:r>
          </a:p>
          <a:p>
            <a:pPr algn="just">
              <a:lnSpc>
                <a:spcPct val="90000"/>
              </a:lnSpc>
            </a:pPr>
            <a:r>
              <a:rPr lang="es-ES">
                <a:solidFill>
                  <a:schemeClr val="tx1"/>
                </a:solidFill>
              </a:rPr>
              <a:t>Está enfocado en la secuencia de mensajes.</a:t>
            </a:r>
          </a:p>
          <a:p>
            <a:pPr algn="just">
              <a:lnSpc>
                <a:spcPct val="90000"/>
              </a:lnSpc>
            </a:pPr>
            <a:r>
              <a:rPr lang="es-ES">
                <a:solidFill>
                  <a:schemeClr val="tx1"/>
                </a:solidFill>
              </a:rPr>
              <a:t>Tiene dos ejes: el eje vertical que muestra el tiempo y el eje horizontal  que muestra el grupo de objetos.</a:t>
            </a:r>
          </a:p>
          <a:p>
            <a:pPr algn="just">
              <a:lnSpc>
                <a:spcPct val="90000"/>
              </a:lnSpc>
            </a:pPr>
            <a:r>
              <a:rPr lang="es-ES">
                <a:solidFill>
                  <a:schemeClr val="tx1"/>
                </a:solidFill>
              </a:rPr>
              <a:t>Es específico para un escenario.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CCFF">
                <a:gamma/>
                <a:shade val="46275"/>
                <a:invGamma/>
              </a:srgbClr>
            </a:gs>
            <a:gs pos="100000">
              <a:srgbClr val="FFCC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5349" name="Picture 5" descr="Secuencia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-71462"/>
            <a:ext cx="8072462" cy="62151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58" y="2362200"/>
            <a:ext cx="7772400" cy="1143000"/>
          </a:xfrm>
          <a:ln>
            <a:headEnd/>
            <a:tailEnd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s-ES" b="1">
                <a:solidFill>
                  <a:srgbClr val="990000"/>
                </a:solidFill>
              </a:rPr>
              <a:t>Diagrama de Estados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10" name="Picture 8" descr="Vista_estructura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5050" y="2290763"/>
            <a:ext cx="2971800" cy="157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4211" name="Picture 9" descr="Vista_implementacio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6625" y="2554288"/>
            <a:ext cx="2206625" cy="133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4212" name="Picture 10" descr="Vista_usuari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68875" y="3046413"/>
            <a:ext cx="1931988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4213" name="Picture 11" descr="Vista_comportamiento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95663" y="3773488"/>
            <a:ext cx="214947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4214" name="Picture 12" descr="Vista_ambiente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403850" y="3433763"/>
            <a:ext cx="2789238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9549" name="Picture 13"/>
          <p:cNvPicPr>
            <a:picLocks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55650" y="4119563"/>
            <a:ext cx="2316163" cy="66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500"/>
                                        <p:tgtEl>
                                          <p:spTgt spid="449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62200" y="609600"/>
            <a:ext cx="60960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s-ES" b="1">
                <a:solidFill>
                  <a:srgbClr val="FCCD04"/>
                </a:solidFill>
              </a:rPr>
              <a:t>Diagrama de Estados</a:t>
            </a:r>
          </a:p>
        </p:txBody>
      </p:sp>
      <p:sp>
        <p:nvSpPr>
          <p:cNvPr id="187395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-32" y="1600200"/>
            <a:ext cx="4191000" cy="4267200"/>
          </a:xfrm>
          <a:solidFill>
            <a:srgbClr val="FFFFFF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</a:pPr>
            <a:r>
              <a:rPr lang="es-ES" dirty="0">
                <a:solidFill>
                  <a:schemeClr val="tx1"/>
                </a:solidFill>
              </a:rPr>
              <a:t>Captura el ciclo de vida de los objetos, subsistemas y sistemas.</a:t>
            </a:r>
          </a:p>
          <a:p>
            <a:pPr>
              <a:lnSpc>
                <a:spcPct val="90000"/>
              </a:lnSpc>
            </a:pPr>
            <a:r>
              <a:rPr lang="es-ES" dirty="0">
                <a:solidFill>
                  <a:schemeClr val="tx1"/>
                </a:solidFill>
              </a:rPr>
              <a:t>Define los estados que un objeto puede tener y c</a:t>
            </a:r>
            <a:r>
              <a:rPr lang="es-PE" dirty="0">
                <a:solidFill>
                  <a:schemeClr val="tx1"/>
                </a:solidFill>
              </a:rPr>
              <a:t>ó</a:t>
            </a:r>
            <a:r>
              <a:rPr lang="es-ES" dirty="0" err="1">
                <a:solidFill>
                  <a:schemeClr val="tx1"/>
                </a:solidFill>
              </a:rPr>
              <a:t>mo</a:t>
            </a:r>
            <a:r>
              <a:rPr lang="es-ES" dirty="0">
                <a:solidFill>
                  <a:schemeClr val="tx1"/>
                </a:solidFill>
              </a:rPr>
              <a:t> los eventos afectan esos estados.</a:t>
            </a:r>
          </a:p>
        </p:txBody>
      </p:sp>
      <p:pic>
        <p:nvPicPr>
          <p:cNvPr id="187397" name="Picture 5" descr="Estad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9243" y="2000240"/>
            <a:ext cx="4144657" cy="38798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42976" y="457200"/>
            <a:ext cx="70104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s-ES" b="1" dirty="0">
                <a:solidFill>
                  <a:srgbClr val="FCCD04"/>
                </a:solidFill>
              </a:rPr>
              <a:t>Beneficios del </a:t>
            </a:r>
            <a:r>
              <a:rPr lang="es-ES" b="1" dirty="0" err="1">
                <a:solidFill>
                  <a:srgbClr val="FCCD04"/>
                </a:solidFill>
              </a:rPr>
              <a:t>Modelamiento</a:t>
            </a:r>
            <a:r>
              <a:rPr lang="es-ES" b="1" dirty="0">
                <a:solidFill>
                  <a:srgbClr val="FCCD04"/>
                </a:solidFill>
              </a:rPr>
              <a:t> Visual</a:t>
            </a:r>
          </a:p>
        </p:txBody>
      </p:sp>
      <p:sp>
        <p:nvSpPr>
          <p:cNvPr id="152579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762000" y="2300302"/>
            <a:ext cx="7381900" cy="32004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s-ES">
                <a:solidFill>
                  <a:schemeClr val="tx1"/>
                </a:solidFill>
              </a:rPr>
              <a:t>Captura procesos</a:t>
            </a:r>
          </a:p>
          <a:p>
            <a:r>
              <a:rPr lang="es-ES">
                <a:solidFill>
                  <a:schemeClr val="tx1"/>
                </a:solidFill>
              </a:rPr>
              <a:t>Incrementa la comunicación</a:t>
            </a:r>
          </a:p>
          <a:p>
            <a:r>
              <a:rPr lang="es-ES">
                <a:solidFill>
                  <a:schemeClr val="tx1"/>
                </a:solidFill>
              </a:rPr>
              <a:t>Define la arquitectura</a:t>
            </a:r>
          </a:p>
          <a:p>
            <a:r>
              <a:rPr lang="es-ES">
                <a:solidFill>
                  <a:schemeClr val="tx1"/>
                </a:solidFill>
              </a:rPr>
              <a:t>Administra la complejidad</a:t>
            </a:r>
          </a:p>
          <a:p>
            <a:r>
              <a:rPr lang="es-ES">
                <a:solidFill>
                  <a:schemeClr val="tx1"/>
                </a:solidFill>
              </a:rPr>
              <a:t>Reutilización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28794" y="142852"/>
            <a:ext cx="60960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s-ES" b="1" dirty="0">
                <a:solidFill>
                  <a:srgbClr val="FCCD04"/>
                </a:solidFill>
              </a:rPr>
              <a:t>Diagrama de Estados</a:t>
            </a:r>
          </a:p>
        </p:txBody>
      </p:sp>
      <p:pic>
        <p:nvPicPr>
          <p:cNvPr id="204805" name="Picture 5" descr="Sesion5_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67770" y="928670"/>
            <a:ext cx="6890378" cy="4457719"/>
          </a:xfrm>
          <a:prstGeom prst="rect">
            <a:avLst/>
          </a:prstGeom>
          <a:noFill/>
        </p:spPr>
      </p:pic>
      <p:sp>
        <p:nvSpPr>
          <p:cNvPr id="204806" name="Text Box 6"/>
          <p:cNvSpPr txBox="1">
            <a:spLocks noChangeArrowheads="1"/>
          </p:cNvSpPr>
          <p:nvPr/>
        </p:nvSpPr>
        <p:spPr bwMode="auto">
          <a:xfrm>
            <a:off x="1219200" y="5410200"/>
            <a:ext cx="7086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PE" sz="2400" b="1"/>
              <a:t>Diagrama de Estados de una Orden de Pedido</a:t>
            </a:r>
            <a:endParaRPr lang="es-ES" sz="24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58" y="2362200"/>
            <a:ext cx="7772400" cy="1143000"/>
          </a:xfr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s-ES" b="1">
                <a:solidFill>
                  <a:srgbClr val="990000"/>
                </a:solidFill>
              </a:rPr>
              <a:t>Diagrama de Despliegue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1187450" y="2392363"/>
            <a:ext cx="4724400" cy="3124200"/>
            <a:chOff x="1536" y="1728"/>
            <a:chExt cx="2976" cy="1968"/>
          </a:xfrm>
        </p:grpSpPr>
        <p:pic>
          <p:nvPicPr>
            <p:cNvPr id="119812" name="Picture 10" descr="Vista_estructural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536" y="1728"/>
              <a:ext cx="1872" cy="9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9813" name="Picture 11" descr="Vista_implementacion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074" y="1894"/>
              <a:ext cx="1390" cy="8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9814" name="Picture 12" descr="Vista_usuario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431" y="2182"/>
              <a:ext cx="1217" cy="6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9815" name="Picture 13" descr="Vista_comportamiento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584" y="2400"/>
              <a:ext cx="1354" cy="10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9816" name="Picture 14" descr="Vista_ambiente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755" y="2717"/>
              <a:ext cx="1757" cy="9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" name="8 Flecha derecha"/>
          <p:cNvSpPr/>
          <p:nvPr/>
        </p:nvSpPr>
        <p:spPr>
          <a:xfrm>
            <a:off x="5643570" y="4572008"/>
            <a:ext cx="1928826" cy="8572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u="none" dirty="0" smtClean="0"/>
              <a:t>Despliegue</a:t>
            </a:r>
            <a:endParaRPr lang="es-CO" u="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71670" y="381000"/>
            <a:ext cx="61722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s-ES" b="1" dirty="0">
                <a:solidFill>
                  <a:srgbClr val="FCCD04"/>
                </a:solidFill>
              </a:rPr>
              <a:t>Diagrama de Despliegue</a:t>
            </a:r>
          </a:p>
        </p:txBody>
      </p:sp>
      <p:sp>
        <p:nvSpPr>
          <p:cNvPr id="190467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57158" y="1981200"/>
            <a:ext cx="7772400" cy="41148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es-ES">
                <a:solidFill>
                  <a:schemeClr val="tx1"/>
                </a:solidFill>
              </a:rPr>
              <a:t>Describe la arquitectura en tiempo de ejecución  de procesadores, dispositivos y los componentes de software que ejecutan esta arquitectura.</a:t>
            </a:r>
          </a:p>
          <a:p>
            <a:pPr algn="just"/>
            <a:r>
              <a:rPr lang="es-ES">
                <a:solidFill>
                  <a:schemeClr val="tx1"/>
                </a:solidFill>
              </a:rPr>
              <a:t>Describe la topología del sistema, estructura de hardware  y el software que se ejecuta en cada unidad.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CCFF">
                <a:gamma/>
                <a:shade val="46275"/>
                <a:invGamma/>
              </a:srgbClr>
            </a:gs>
            <a:gs pos="100000">
              <a:srgbClr val="FFCC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428860" y="304800"/>
            <a:ext cx="5791200" cy="762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s-ES" dirty="0">
                <a:solidFill>
                  <a:srgbClr val="FCCD04"/>
                </a:solidFill>
              </a:rPr>
              <a:t>Ejemplo </a:t>
            </a:r>
            <a:r>
              <a:rPr lang="es-PE" dirty="0">
                <a:solidFill>
                  <a:srgbClr val="FCCD04"/>
                </a:solidFill>
              </a:rPr>
              <a:t>del </a:t>
            </a:r>
            <a:r>
              <a:rPr lang="es-PE" dirty="0" smtClean="0">
                <a:solidFill>
                  <a:srgbClr val="FCCD04"/>
                </a:solidFill>
              </a:rPr>
              <a:t>diagrama </a:t>
            </a:r>
            <a:r>
              <a:rPr lang="es-PE" dirty="0">
                <a:solidFill>
                  <a:srgbClr val="FCCD04"/>
                </a:solidFill>
              </a:rPr>
              <a:t>de </a:t>
            </a:r>
            <a:r>
              <a:rPr lang="es-ES" dirty="0">
                <a:solidFill>
                  <a:srgbClr val="FCCD04"/>
                </a:solidFill>
              </a:rPr>
              <a:t>Despliegue</a:t>
            </a:r>
          </a:p>
        </p:txBody>
      </p:sp>
      <p:graphicFrame>
        <p:nvGraphicFramePr>
          <p:cNvPr id="191491" name="Object 3"/>
          <p:cNvGraphicFramePr>
            <a:graphicFrameLocks noChangeAspect="1"/>
          </p:cNvGraphicFramePr>
          <p:nvPr/>
        </p:nvGraphicFramePr>
        <p:xfrm>
          <a:off x="762000" y="1981200"/>
          <a:ext cx="7315200" cy="4238625"/>
        </p:xfrm>
        <a:graphic>
          <a:graphicData uri="http://schemas.openxmlformats.org/presentationml/2006/ole">
            <p:oleObj spid="_x0000_s191491" name="VISIO" r:id="rId3" imgW="3120840" imgH="277776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071670" y="609600"/>
            <a:ext cx="61722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s-ES" b="1" dirty="0">
                <a:solidFill>
                  <a:srgbClr val="FCCD04"/>
                </a:solidFill>
              </a:rPr>
              <a:t>Diagrama de Despliegue</a:t>
            </a:r>
          </a:p>
        </p:txBody>
      </p:sp>
      <p:sp>
        <p:nvSpPr>
          <p:cNvPr id="192515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57158" y="1981200"/>
            <a:ext cx="7772400" cy="41148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s-ES">
                <a:solidFill>
                  <a:schemeClr val="tx1"/>
                </a:solidFill>
              </a:rPr>
              <a:t>Nodos.-Son los objetos físicos que tiene un tipo de recurso computacional. Ejm: dispositivos como impresoras, dispositivos de comunicación.</a:t>
            </a:r>
          </a:p>
          <a:p>
            <a:pPr algn="just"/>
            <a:r>
              <a:rPr lang="es-ES">
                <a:solidFill>
                  <a:schemeClr val="tx1"/>
                </a:solidFill>
              </a:rPr>
              <a:t>Conexiones.-El tipo de comunicación es representado por un estereotipo que identifica el protocolo de comunicación o el tipo de red usado.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58" y="2362200"/>
            <a:ext cx="7772400" cy="1143000"/>
          </a:xfr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s-ES" b="1">
                <a:solidFill>
                  <a:srgbClr val="990000"/>
                </a:solidFill>
              </a:rPr>
              <a:t>Diagrama de Componentes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887413" y="2524125"/>
            <a:ext cx="4953000" cy="2849563"/>
            <a:chOff x="1488" y="1920"/>
            <a:chExt cx="3120" cy="1795"/>
          </a:xfrm>
        </p:grpSpPr>
        <p:pic>
          <p:nvPicPr>
            <p:cNvPr id="106500" name="Picture 9" descr="Vista_estructural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488" y="2016"/>
              <a:ext cx="1872" cy="9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6501" name="Picture 10" descr="Vista_implementacion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218" y="1920"/>
              <a:ext cx="1390" cy="8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6502" name="Picture 11" descr="Vista_usuario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352" y="2448"/>
              <a:ext cx="1217" cy="6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6503" name="Picture 12" descr="Vista_comportamiento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536" y="2688"/>
              <a:ext cx="1354" cy="10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6504" name="Picture 13" descr="Vista_ambiente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640" y="2736"/>
              <a:ext cx="1757" cy="9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" name="8 Flecha derecha"/>
          <p:cNvSpPr/>
          <p:nvPr/>
        </p:nvSpPr>
        <p:spPr>
          <a:xfrm>
            <a:off x="5357818" y="2357430"/>
            <a:ext cx="2071702" cy="6429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u="none" dirty="0" smtClean="0"/>
              <a:t>Componentes</a:t>
            </a:r>
            <a:endParaRPr lang="es-CO" u="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609600"/>
            <a:ext cx="60198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s-ES" b="1">
                <a:solidFill>
                  <a:srgbClr val="FCCD04"/>
                </a:solidFill>
              </a:rPr>
              <a:t>Diagrama de Componentes</a:t>
            </a:r>
          </a:p>
        </p:txBody>
      </p:sp>
      <p:sp>
        <p:nvSpPr>
          <p:cNvPr id="19456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285720" y="1981200"/>
            <a:ext cx="7772400" cy="41148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buFontTx/>
              <a:buNone/>
            </a:pPr>
            <a:r>
              <a:rPr lang="es-ES">
                <a:solidFill>
                  <a:schemeClr val="tx1"/>
                </a:solidFill>
              </a:rPr>
              <a:t>	</a:t>
            </a:r>
            <a:r>
              <a:rPr lang="es-PE">
                <a:solidFill>
                  <a:schemeClr val="tx1"/>
                </a:solidFill>
              </a:rPr>
              <a:t>Representa los</a:t>
            </a:r>
            <a:r>
              <a:rPr lang="es-ES">
                <a:solidFill>
                  <a:schemeClr val="tx1"/>
                </a:solidFill>
              </a:rPr>
              <a:t> componentes de software</a:t>
            </a:r>
            <a:r>
              <a:rPr lang="es-PE">
                <a:solidFill>
                  <a:schemeClr val="tx1"/>
                </a:solidFill>
              </a:rPr>
              <a:t>,</a:t>
            </a:r>
            <a:r>
              <a:rPr lang="es-ES">
                <a:solidFill>
                  <a:schemeClr val="tx1"/>
                </a:solidFill>
              </a:rPr>
              <a:t>sus</a:t>
            </a:r>
            <a:r>
              <a:rPr lang="es-PE">
                <a:solidFill>
                  <a:schemeClr val="tx1"/>
                </a:solidFill>
              </a:rPr>
              <a:t> </a:t>
            </a:r>
            <a:r>
              <a:rPr lang="es-ES">
                <a:solidFill>
                  <a:schemeClr val="tx1"/>
                </a:solidFill>
              </a:rPr>
              <a:t>dependencias</a:t>
            </a:r>
            <a:r>
              <a:rPr lang="es-PE">
                <a:solidFill>
                  <a:schemeClr val="tx1"/>
                </a:solidFill>
              </a:rPr>
              <a:t> y </a:t>
            </a:r>
            <a:r>
              <a:rPr lang="es-ES">
                <a:solidFill>
                  <a:schemeClr val="tx1"/>
                </a:solidFill>
              </a:rPr>
              <a:t>la estructura del código. Los componentes implementan en la arquitectura física, los conceptos y la funcionalidad definida</a:t>
            </a:r>
            <a:r>
              <a:rPr lang="es-PE">
                <a:solidFill>
                  <a:schemeClr val="tx1"/>
                </a:solidFill>
              </a:rPr>
              <a:t>s</a:t>
            </a:r>
            <a:r>
              <a:rPr lang="es-ES">
                <a:solidFill>
                  <a:schemeClr val="tx1"/>
                </a:solidFill>
              </a:rPr>
              <a:t> en la arquitectura lógica. </a:t>
            </a:r>
            <a:endParaRPr lang="es-PE">
              <a:solidFill>
                <a:schemeClr val="tx1"/>
              </a:solidFill>
            </a:endParaRPr>
          </a:p>
          <a:p>
            <a:pPr algn="just">
              <a:buFontTx/>
              <a:buNone/>
            </a:pPr>
            <a:r>
              <a:rPr lang="es-PE">
                <a:solidFill>
                  <a:schemeClr val="tx1"/>
                </a:solidFill>
              </a:rPr>
              <a:t>	</a:t>
            </a:r>
            <a:r>
              <a:rPr lang="es-ES">
                <a:solidFill>
                  <a:schemeClr val="tx1"/>
                </a:solidFill>
              </a:rPr>
              <a:t>Los componentes pueden ser fuentes, binarios y ejecutables.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CCFF">
                <a:gamma/>
                <a:shade val="46275"/>
                <a:invGamma/>
              </a:srgbClr>
            </a:gs>
            <a:gs pos="100000">
              <a:srgbClr val="FFCC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8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1" y="428604"/>
            <a:ext cx="7167500" cy="550547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28728" y="1071546"/>
            <a:ext cx="2405066" cy="9144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s-ES" b="1" dirty="0">
                <a:solidFill>
                  <a:srgbClr val="FCCD04"/>
                </a:solidFill>
              </a:rPr>
              <a:t>UML</a:t>
            </a:r>
          </a:p>
        </p:txBody>
      </p:sp>
      <p:sp>
        <p:nvSpPr>
          <p:cNvPr id="15360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81000" y="2285992"/>
            <a:ext cx="7620024" cy="373380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90000"/>
              </a:lnSpc>
              <a:buFontTx/>
              <a:buNone/>
            </a:pPr>
            <a:r>
              <a:rPr lang="es-PE" sz="2800" dirty="0">
                <a:solidFill>
                  <a:schemeClr val="tx1"/>
                </a:solidFill>
              </a:rPr>
              <a:t>	</a:t>
            </a:r>
            <a:r>
              <a:rPr lang="es-ES" sz="2800" dirty="0">
                <a:solidFill>
                  <a:schemeClr val="tx1"/>
                </a:solidFill>
              </a:rPr>
              <a:t>Lenguaje estándar que permite visualizar,   especificar, construir y documentar los artefactos del sistema de software. Está demostrado que el trabajo con UML incrementa la productividad, reduce el ciclo de vida de construcción del software e incrementa la calidad del sistema.</a:t>
            </a:r>
          </a:p>
        </p:txBody>
      </p:sp>
      <p:graphicFrame>
        <p:nvGraphicFramePr>
          <p:cNvPr id="153604" name="Object 4"/>
          <p:cNvGraphicFramePr>
            <a:graphicFrameLocks/>
          </p:cNvGraphicFramePr>
          <p:nvPr/>
        </p:nvGraphicFramePr>
        <p:xfrm>
          <a:off x="4714876" y="214290"/>
          <a:ext cx="3276600" cy="1809750"/>
        </p:xfrm>
        <a:graphic>
          <a:graphicData uri="http://schemas.openxmlformats.org/presentationml/2006/ole">
            <p:oleObj spid="_x0000_s153604" name="Bitmap Image" r:id="rId3" imgW="3914939" imgH="3047877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CCFF">
                <a:gamma/>
                <a:shade val="46275"/>
                <a:invGamma/>
              </a:srgbClr>
            </a:gs>
            <a:gs pos="100000">
              <a:srgbClr val="FFCC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971800" y="381000"/>
            <a:ext cx="58674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s-ES">
                <a:solidFill>
                  <a:srgbClr val="FCCD04"/>
                </a:solidFill>
              </a:rPr>
              <a:t>Ejemplos de D</a:t>
            </a:r>
            <a:r>
              <a:rPr lang="es-PE">
                <a:solidFill>
                  <a:srgbClr val="FCCD04"/>
                </a:solidFill>
              </a:rPr>
              <a:t>iagrama de </a:t>
            </a:r>
            <a:r>
              <a:rPr lang="es-ES">
                <a:solidFill>
                  <a:srgbClr val="FCCD04"/>
                </a:solidFill>
              </a:rPr>
              <a:t>Componentes</a:t>
            </a:r>
          </a:p>
        </p:txBody>
      </p:sp>
      <p:graphicFrame>
        <p:nvGraphicFramePr>
          <p:cNvPr id="195587" name="Object 3"/>
          <p:cNvGraphicFramePr>
            <a:graphicFrameLocks noChangeAspect="1"/>
          </p:cNvGraphicFramePr>
          <p:nvPr/>
        </p:nvGraphicFramePr>
        <p:xfrm>
          <a:off x="304800" y="2286000"/>
          <a:ext cx="8839200" cy="3540125"/>
        </p:xfrm>
        <a:graphic>
          <a:graphicData uri="http://schemas.openxmlformats.org/presentationml/2006/ole">
            <p:oleObj spid="_x0000_s195587" name="VISIO" r:id="rId3" imgW="5680080" imgH="227556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00232" y="304800"/>
            <a:ext cx="61722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s-ES" b="1" dirty="0">
                <a:solidFill>
                  <a:srgbClr val="FCCD04"/>
                </a:solidFill>
              </a:rPr>
              <a:t>Componentes y Despliegue</a:t>
            </a:r>
          </a:p>
        </p:txBody>
      </p:sp>
      <p:sp>
        <p:nvSpPr>
          <p:cNvPr id="196611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285720" y="1676400"/>
            <a:ext cx="7772400" cy="44196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90000"/>
              </a:lnSpc>
            </a:pPr>
            <a:r>
              <a:rPr lang="es-ES">
                <a:solidFill>
                  <a:schemeClr val="tx1"/>
                </a:solidFill>
              </a:rPr>
              <a:t>Sólo los componentes ejecutables tienen instancias.</a:t>
            </a:r>
          </a:p>
          <a:p>
            <a:pPr algn="just">
              <a:lnSpc>
                <a:spcPct val="90000"/>
              </a:lnSpc>
            </a:pPr>
            <a:r>
              <a:rPr lang="es-ES">
                <a:solidFill>
                  <a:schemeClr val="tx1"/>
                </a:solidFill>
              </a:rPr>
              <a:t>Se utiliza un diagrama de despliegue para ubicar instancias de componentes ejecutables.</a:t>
            </a:r>
          </a:p>
          <a:p>
            <a:pPr algn="just">
              <a:lnSpc>
                <a:spcPct val="90000"/>
              </a:lnSpc>
            </a:pPr>
            <a:r>
              <a:rPr lang="es-ES">
                <a:solidFill>
                  <a:schemeClr val="tx1"/>
                </a:solidFill>
              </a:rPr>
              <a:t>Entre componentes existen las dependencias.</a:t>
            </a:r>
          </a:p>
          <a:p>
            <a:pPr algn="just">
              <a:lnSpc>
                <a:spcPct val="90000"/>
              </a:lnSpc>
            </a:pPr>
            <a:r>
              <a:rPr lang="es-ES">
                <a:solidFill>
                  <a:schemeClr val="tx1"/>
                </a:solidFill>
              </a:rPr>
              <a:t>Un componente puede definir interfaces que son visibles a otros componentes.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CCFF">
                <a:gamma/>
                <a:shade val="46275"/>
                <a:invGamma/>
              </a:srgbClr>
            </a:gs>
            <a:gs pos="100000">
              <a:srgbClr val="FFCC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714612" y="142852"/>
            <a:ext cx="5972188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s-ES" dirty="0">
                <a:solidFill>
                  <a:srgbClr val="FCCD04"/>
                </a:solidFill>
              </a:rPr>
              <a:t>Ejemplos de Componente y Despliegue</a:t>
            </a:r>
          </a:p>
        </p:txBody>
      </p:sp>
      <p:graphicFrame>
        <p:nvGraphicFramePr>
          <p:cNvPr id="197635" name="Object 3"/>
          <p:cNvGraphicFramePr>
            <a:graphicFrameLocks noChangeAspect="1"/>
          </p:cNvGraphicFramePr>
          <p:nvPr/>
        </p:nvGraphicFramePr>
        <p:xfrm>
          <a:off x="1219200" y="1371600"/>
          <a:ext cx="7239000" cy="4872038"/>
        </p:xfrm>
        <a:graphic>
          <a:graphicData uri="http://schemas.openxmlformats.org/presentationml/2006/ole">
            <p:oleObj spid="_x0000_s197635" name="VISIO" r:id="rId3" imgW="4192200" imgH="282060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667000" y="457200"/>
            <a:ext cx="61722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s-ES_tradnl" b="1">
                <a:solidFill>
                  <a:srgbClr val="FCCD04"/>
                </a:solidFill>
              </a:rPr>
              <a:t>Conclusiones</a:t>
            </a:r>
          </a:p>
        </p:txBody>
      </p:sp>
      <p:sp>
        <p:nvSpPr>
          <p:cNvPr id="198659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57158" y="1828800"/>
            <a:ext cx="7772400" cy="41148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es-ES_tradnl" dirty="0">
                <a:solidFill>
                  <a:schemeClr val="tx1"/>
                </a:solidFill>
              </a:rPr>
              <a:t>El UML es un lenguaje reconocido mundialmente por la industria de construcción de software.</a:t>
            </a:r>
          </a:p>
          <a:p>
            <a:pPr algn="just"/>
            <a:r>
              <a:rPr lang="es-ES_tradnl" dirty="0">
                <a:solidFill>
                  <a:schemeClr val="tx1"/>
                </a:solidFill>
              </a:rPr>
              <a:t>El </a:t>
            </a:r>
            <a:r>
              <a:rPr lang="es-ES_tradnl" dirty="0" err="1">
                <a:solidFill>
                  <a:schemeClr val="tx1"/>
                </a:solidFill>
              </a:rPr>
              <a:t>Modelamiento</a:t>
            </a:r>
            <a:r>
              <a:rPr lang="es-ES_tradnl" dirty="0">
                <a:solidFill>
                  <a:schemeClr val="tx1"/>
                </a:solidFill>
              </a:rPr>
              <a:t> visual es una de las técnicas probadas que brinda mejores resultados</a:t>
            </a:r>
            <a:r>
              <a:rPr lang="es-ES_tradnl" dirty="0" smtClean="0">
                <a:solidFill>
                  <a:schemeClr val="tx1"/>
                </a:solidFill>
              </a:rPr>
              <a:t>.</a:t>
            </a:r>
          </a:p>
          <a:p>
            <a:pPr algn="just">
              <a:lnSpc>
                <a:spcPct val="110000"/>
              </a:lnSpc>
            </a:pPr>
            <a:r>
              <a:rPr lang="es-ES_tradnl" dirty="0" smtClean="0"/>
              <a:t>Todos los sistemas tienen una estructura estática y comportamiento dinámico</a:t>
            </a:r>
            <a:r>
              <a:rPr lang="es-ES_tradnl" dirty="0" smtClean="0"/>
              <a:t>.</a:t>
            </a:r>
          </a:p>
          <a:p>
            <a:pPr algn="just">
              <a:lnSpc>
                <a:spcPct val="110000"/>
              </a:lnSpc>
            </a:pPr>
            <a:r>
              <a:rPr lang="es-ES" dirty="0" smtClean="0"/>
              <a:t>Cabe recalcar que en UML no es necesario que aparezcan todos los Diagramas.</a:t>
            </a:r>
          </a:p>
          <a:p>
            <a:pPr algn="just">
              <a:lnSpc>
                <a:spcPct val="110000"/>
              </a:lnSpc>
            </a:pPr>
            <a:endParaRPr lang="es-ES_trad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85918" y="0"/>
            <a:ext cx="59436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s-ES" b="1" dirty="0" smtClean="0">
                <a:solidFill>
                  <a:srgbClr val="FCCD04"/>
                </a:solidFill>
              </a:rPr>
              <a:t>ORIGEN</a:t>
            </a:r>
            <a:endParaRPr lang="es-ES" dirty="0">
              <a:solidFill>
                <a:srgbClr val="FCCD04"/>
              </a:solidFill>
            </a:endParaRPr>
          </a:p>
        </p:txBody>
      </p:sp>
      <p:sp>
        <p:nvSpPr>
          <p:cNvPr id="154627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500034" y="928670"/>
            <a:ext cx="7548586" cy="857256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pPr algn="just">
              <a:buFontTx/>
              <a:buNone/>
            </a:pPr>
            <a:r>
              <a:rPr lang="es-ES_tradnl" dirty="0">
                <a:solidFill>
                  <a:schemeClr val="bg1"/>
                </a:solidFill>
              </a:rPr>
              <a:t>   </a:t>
            </a:r>
            <a:r>
              <a:rPr lang="es-ES_tradnl" dirty="0">
                <a:solidFill>
                  <a:schemeClr val="tx1"/>
                </a:solidFill>
              </a:rPr>
              <a:t>UML es un lenguaje que nació de la  unión de las teorías de :</a:t>
            </a:r>
          </a:p>
        </p:txBody>
      </p:sp>
      <p:pic>
        <p:nvPicPr>
          <p:cNvPr id="154628" name="Picture 4" descr="G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2033566"/>
            <a:ext cx="1397000" cy="1676400"/>
          </a:xfrm>
          <a:prstGeom prst="rect">
            <a:avLst/>
          </a:prstGeom>
          <a:noFill/>
        </p:spPr>
      </p:pic>
      <p:sp>
        <p:nvSpPr>
          <p:cNvPr id="154629" name="Text Box 5"/>
          <p:cNvSpPr txBox="1">
            <a:spLocks noChangeArrowheads="1"/>
          </p:cNvSpPr>
          <p:nvPr/>
        </p:nvSpPr>
        <p:spPr bwMode="auto">
          <a:xfrm>
            <a:off x="928662" y="3819516"/>
            <a:ext cx="18176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2400" u="none" dirty="0">
                <a:solidFill>
                  <a:srgbClr val="E0004B"/>
                </a:solidFill>
                <a:latin typeface="Times New Roman" pitchFamily="18" charset="0"/>
              </a:rPr>
              <a:t>Grady </a:t>
            </a:r>
            <a:r>
              <a:rPr lang="es-ES_tradnl" sz="2400" u="none" dirty="0" err="1">
                <a:solidFill>
                  <a:srgbClr val="E0004B"/>
                </a:solidFill>
                <a:latin typeface="Times New Roman" pitchFamily="18" charset="0"/>
              </a:rPr>
              <a:t>Booch</a:t>
            </a:r>
            <a:endParaRPr lang="es-ES_tradnl" sz="2400" u="none" dirty="0">
              <a:latin typeface="Times New Roman" pitchFamily="18" charset="0"/>
            </a:endParaRPr>
          </a:p>
        </p:txBody>
      </p:sp>
      <p:pic>
        <p:nvPicPr>
          <p:cNvPr id="154630" name="Picture 6" descr="IJ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82" y="2105004"/>
            <a:ext cx="1504950" cy="1600200"/>
          </a:xfrm>
          <a:prstGeom prst="rect">
            <a:avLst/>
          </a:prstGeom>
          <a:noFill/>
        </p:spPr>
      </p:pic>
      <p:sp>
        <p:nvSpPr>
          <p:cNvPr id="154631" name="Text Box 7"/>
          <p:cNvSpPr txBox="1">
            <a:spLocks noChangeArrowheads="1"/>
          </p:cNvSpPr>
          <p:nvPr/>
        </p:nvSpPr>
        <p:spPr bwMode="auto">
          <a:xfrm>
            <a:off x="3500430" y="3962392"/>
            <a:ext cx="18684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2400" u="none" dirty="0" err="1">
                <a:solidFill>
                  <a:srgbClr val="E0004B"/>
                </a:solidFill>
                <a:latin typeface="Times New Roman" pitchFamily="18" charset="0"/>
              </a:rPr>
              <a:t>Ivar</a:t>
            </a:r>
            <a:r>
              <a:rPr lang="es-ES_tradnl" sz="2400" u="none" dirty="0">
                <a:solidFill>
                  <a:srgbClr val="E0004B"/>
                </a:solidFill>
                <a:latin typeface="Times New Roman" pitchFamily="18" charset="0"/>
              </a:rPr>
              <a:t> Jacobson</a:t>
            </a:r>
          </a:p>
        </p:txBody>
      </p:sp>
      <p:pic>
        <p:nvPicPr>
          <p:cNvPr id="154632" name="Picture 8" descr="J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72264" y="1928802"/>
            <a:ext cx="1397000" cy="1676400"/>
          </a:xfrm>
          <a:prstGeom prst="rect">
            <a:avLst/>
          </a:prstGeom>
          <a:noFill/>
        </p:spPr>
      </p:pic>
      <p:sp>
        <p:nvSpPr>
          <p:cNvPr id="154633" name="Text Box 9"/>
          <p:cNvSpPr txBox="1">
            <a:spLocks noChangeArrowheads="1"/>
          </p:cNvSpPr>
          <p:nvPr/>
        </p:nvSpPr>
        <p:spPr bwMode="auto">
          <a:xfrm>
            <a:off x="5786446" y="3676640"/>
            <a:ext cx="23415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2400" u="none" dirty="0">
                <a:solidFill>
                  <a:srgbClr val="E0004B"/>
                </a:solidFill>
                <a:latin typeface="Times New Roman" pitchFamily="18" charset="0"/>
              </a:rPr>
              <a:t>James </a:t>
            </a:r>
            <a:r>
              <a:rPr lang="es-ES_tradnl" sz="2400" u="none" dirty="0" err="1">
                <a:solidFill>
                  <a:srgbClr val="E0004B"/>
                </a:solidFill>
                <a:latin typeface="Times New Roman" pitchFamily="18" charset="0"/>
              </a:rPr>
              <a:t>Rumbaugh</a:t>
            </a:r>
            <a:endParaRPr lang="es-ES_tradnl" sz="2400" u="none" dirty="0">
              <a:latin typeface="Times New Roman" pitchFamily="18" charset="0"/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571472" y="4359020"/>
            <a:ext cx="7500990" cy="149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 algn="just" fontAlgn="auto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13F9A"/>
              </a:buClr>
              <a:buSzPct val="73000"/>
              <a:buFont typeface="Wingdings 2"/>
              <a:buChar char=""/>
            </a:pPr>
            <a:r>
              <a:rPr lang="es-MX" sz="2400" u="none" dirty="0" smtClean="0">
                <a:solidFill>
                  <a:prstClr val="black"/>
                </a:solidFill>
                <a:latin typeface="Trebuchet MS"/>
              </a:rPr>
              <a:t>Actualmente </a:t>
            </a:r>
            <a:r>
              <a:rPr lang="es-MX" sz="2400" u="none" dirty="0">
                <a:solidFill>
                  <a:prstClr val="black"/>
                </a:solidFill>
                <a:latin typeface="Trebuchet MS"/>
              </a:rPr>
              <a:t>es un estándar y pertenece a la OMG (</a:t>
            </a:r>
            <a:r>
              <a:rPr lang="es-MX" sz="2400" u="none" dirty="0" err="1">
                <a:solidFill>
                  <a:prstClr val="black"/>
                </a:solidFill>
                <a:latin typeface="Trebuchet MS"/>
              </a:rPr>
              <a:t>Object</a:t>
            </a:r>
            <a:r>
              <a:rPr lang="es-MX" sz="2400" u="none" dirty="0">
                <a:solidFill>
                  <a:prstClr val="black"/>
                </a:solidFill>
                <a:latin typeface="Trebuchet MS"/>
              </a:rPr>
              <a:t> </a:t>
            </a:r>
            <a:r>
              <a:rPr lang="es-MX" sz="2400" u="none" dirty="0" err="1">
                <a:solidFill>
                  <a:prstClr val="black"/>
                </a:solidFill>
                <a:latin typeface="Trebuchet MS"/>
              </a:rPr>
              <a:t>Managemente</a:t>
            </a:r>
            <a:r>
              <a:rPr lang="es-MX" sz="2400" u="none" dirty="0">
                <a:solidFill>
                  <a:prstClr val="black"/>
                </a:solidFill>
                <a:latin typeface="Trebuchet MS"/>
              </a:rPr>
              <a:t> </a:t>
            </a:r>
            <a:r>
              <a:rPr lang="es-MX" sz="2400" u="none" dirty="0" err="1">
                <a:solidFill>
                  <a:prstClr val="black"/>
                </a:solidFill>
                <a:latin typeface="Trebuchet MS"/>
              </a:rPr>
              <a:t>Group</a:t>
            </a:r>
            <a:r>
              <a:rPr lang="es-MX" sz="2400" u="none" dirty="0">
                <a:solidFill>
                  <a:prstClr val="black"/>
                </a:solidFill>
                <a:latin typeface="Trebuchet MS"/>
              </a:rPr>
              <a:t>)</a:t>
            </a:r>
            <a:endParaRPr lang="es-ES" sz="2400" u="none" dirty="0">
              <a:solidFill>
                <a:prstClr val="black"/>
              </a:solidFill>
              <a:latin typeface="Trebuchet MS"/>
            </a:endParaRPr>
          </a:p>
          <a:p>
            <a:pPr marL="274320" lvl="0" indent="-274320" algn="just" fontAlgn="auto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B13F9A"/>
              </a:buClr>
              <a:buSzPct val="73000"/>
              <a:buFont typeface="Wingdings 2"/>
              <a:buChar char=""/>
            </a:pPr>
            <a:r>
              <a:rPr lang="es-ES" sz="2400" u="none" dirty="0">
                <a:solidFill>
                  <a:prstClr val="black"/>
                </a:solidFill>
                <a:latin typeface="Trebuchet MS"/>
              </a:rPr>
              <a:t>Ultima Versión: 2.0 y la 2.1 es Beta. </a:t>
            </a:r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1472" y="1071546"/>
            <a:ext cx="7358114" cy="6096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s-ES" b="1" dirty="0">
                <a:solidFill>
                  <a:srgbClr val="FCCD04"/>
                </a:solidFill>
              </a:rPr>
              <a:t>Descripción de UML</a:t>
            </a:r>
          </a:p>
        </p:txBody>
      </p:sp>
      <p:sp>
        <p:nvSpPr>
          <p:cNvPr id="157699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685800" y="1714488"/>
            <a:ext cx="7458100" cy="438151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90000"/>
              </a:lnSpc>
            </a:pPr>
            <a:r>
              <a:rPr lang="es-ES" dirty="0">
                <a:solidFill>
                  <a:schemeClr val="tx1"/>
                </a:solidFill>
              </a:rPr>
              <a:t>Los elementos y diagramas UML están basados en el paradigma orientado a objetos.</a:t>
            </a:r>
          </a:p>
          <a:p>
            <a:pPr algn="just">
              <a:lnSpc>
                <a:spcPct val="90000"/>
              </a:lnSpc>
            </a:pPr>
            <a:r>
              <a:rPr lang="es-ES" dirty="0">
                <a:solidFill>
                  <a:schemeClr val="tx1"/>
                </a:solidFill>
              </a:rPr>
              <a:t>Entre las partes de UML tenemos: </a:t>
            </a:r>
          </a:p>
          <a:p>
            <a:pPr algn="just">
              <a:lnSpc>
                <a:spcPct val="90000"/>
              </a:lnSpc>
              <a:buFontTx/>
              <a:buNone/>
            </a:pPr>
            <a:r>
              <a:rPr lang="es-ES" dirty="0">
                <a:solidFill>
                  <a:schemeClr val="tx1"/>
                </a:solidFill>
              </a:rPr>
              <a:t>	1.Las vistas </a:t>
            </a:r>
          </a:p>
          <a:p>
            <a:pPr algn="just">
              <a:lnSpc>
                <a:spcPct val="90000"/>
              </a:lnSpc>
              <a:buFontTx/>
              <a:buNone/>
            </a:pPr>
            <a:r>
              <a:rPr lang="es-ES" dirty="0">
                <a:solidFill>
                  <a:schemeClr val="tx1"/>
                </a:solidFill>
              </a:rPr>
              <a:t>   2.Los diagramas </a:t>
            </a:r>
          </a:p>
          <a:p>
            <a:pPr algn="just">
              <a:lnSpc>
                <a:spcPct val="90000"/>
              </a:lnSpc>
              <a:buFontTx/>
              <a:buNone/>
            </a:pPr>
            <a:r>
              <a:rPr lang="es-ES" dirty="0">
                <a:solidFill>
                  <a:schemeClr val="tx1"/>
                </a:solidFill>
              </a:rPr>
              <a:t>   3.Los elementos del modelo</a:t>
            </a:r>
          </a:p>
          <a:p>
            <a:pPr algn="just">
              <a:lnSpc>
                <a:spcPct val="90000"/>
              </a:lnSpc>
              <a:buFontTx/>
              <a:buNone/>
            </a:pPr>
            <a:r>
              <a:rPr lang="es-ES" dirty="0">
                <a:solidFill>
                  <a:schemeClr val="tx1"/>
                </a:solidFill>
              </a:rPr>
              <a:t>   4.Lo mecanismos de extensión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1643042" y="500042"/>
            <a:ext cx="6477000" cy="609600"/>
          </a:xfrm>
          <a:noFill/>
        </p:spPr>
        <p:txBody>
          <a:bodyPr/>
          <a:lstStyle/>
          <a:p>
            <a:pPr algn="r" eaLnBrk="1" hangingPunct="1"/>
            <a:r>
              <a:rPr lang="es-CL" dirty="0" smtClean="0"/>
              <a:t>Estructura de UML</a:t>
            </a:r>
            <a:endParaRPr lang="es-ES" dirty="0" smtClean="0"/>
          </a:p>
        </p:txBody>
      </p:sp>
      <p:sp>
        <p:nvSpPr>
          <p:cNvPr id="32771" name="Rectangle 10"/>
          <p:cNvSpPr>
            <a:spLocks noGrp="1" noChangeArrowheads="1"/>
          </p:cNvSpPr>
          <p:nvPr>
            <p:ph idx="1"/>
          </p:nvPr>
        </p:nvSpPr>
        <p:spPr>
          <a:xfrm>
            <a:off x="1144588" y="2382838"/>
            <a:ext cx="5410200" cy="990600"/>
          </a:xfrm>
        </p:spPr>
        <p:txBody>
          <a:bodyPr/>
          <a:lstStyle/>
          <a:p>
            <a:pPr eaLnBrk="1" hangingPunct="1"/>
            <a:r>
              <a:rPr lang="es-CL" sz="2000" smtClean="0">
                <a:latin typeface="Verdana" pitchFamily="34" charset="0"/>
              </a:rPr>
              <a:t>5 Vistas</a:t>
            </a:r>
          </a:p>
          <a:p>
            <a:pPr eaLnBrk="1" hangingPunct="1"/>
            <a:r>
              <a:rPr lang="es-CL" sz="2000" smtClean="0">
                <a:latin typeface="Verdana" pitchFamily="34" charset="0"/>
              </a:rPr>
              <a:t>9 Diagramas</a:t>
            </a:r>
          </a:p>
        </p:txBody>
      </p:sp>
      <p:pic>
        <p:nvPicPr>
          <p:cNvPr id="32772" name="Picture 3" descr="bullet_titul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381000"/>
            <a:ext cx="241300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3" name="Picture 4" descr="Vista_estructura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65438" y="2895600"/>
            <a:ext cx="2971800" cy="157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4" name="Picture 5" descr="Vista_implementacio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07013" y="3124200"/>
            <a:ext cx="2206625" cy="133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5" name="Picture 6" descr="Vista_usuari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6250" y="3657600"/>
            <a:ext cx="1931988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6" name="Picture 7" descr="Vista_comportamient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41638" y="3962400"/>
            <a:ext cx="214947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7" name="Picture 8" descr="Vista_ambiente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24400" y="4038600"/>
            <a:ext cx="2789238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1353" name="Rectangle 9"/>
          <p:cNvSpPr>
            <a:spLocks noChangeArrowheads="1"/>
          </p:cNvSpPr>
          <p:nvPr/>
        </p:nvSpPr>
        <p:spPr bwMode="auto">
          <a:xfrm>
            <a:off x="611188" y="1773238"/>
            <a:ext cx="800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buFontTx/>
              <a:buBlip>
                <a:blip r:embed="rId8"/>
              </a:buBlip>
              <a:defRPr/>
            </a:pPr>
            <a:r>
              <a:rPr lang="es-CL" sz="2400" b="1">
                <a:solidFill>
                  <a:srgbClr val="0033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 Vistas de UML: Arquitectura 4 + 1</a:t>
            </a:r>
            <a:endParaRPr lang="es-ES" sz="2400" b="1">
              <a:solidFill>
                <a:srgbClr val="0033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Técnico">
  <a:themeElements>
    <a:clrScheme name="Técnico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écnico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écnic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pulento">
  <a:themeElements>
    <a:clrScheme name="Opulento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o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o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ivil">
    <a:dk1>
      <a:sysClr val="windowText" lastClr="000000"/>
    </a:dk1>
    <a:lt1>
      <a:sysClr val="window" lastClr="FFFFFF"/>
    </a:lt1>
    <a:dk2>
      <a:srgbClr val="646B86"/>
    </a:dk2>
    <a:lt2>
      <a:srgbClr val="C5D1D7"/>
    </a:lt2>
    <a:accent1>
      <a:srgbClr val="D16349"/>
    </a:accent1>
    <a:accent2>
      <a:srgbClr val="CCB400"/>
    </a:accent2>
    <a:accent3>
      <a:srgbClr val="8CADAE"/>
    </a:accent3>
    <a:accent4>
      <a:srgbClr val="8C7B70"/>
    </a:accent4>
    <a:accent5>
      <a:srgbClr val="8FB08C"/>
    </a:accent5>
    <a:accent6>
      <a:srgbClr val="D19049"/>
    </a:accent6>
    <a:hlink>
      <a:srgbClr val="00A3D6"/>
    </a:hlink>
    <a:folHlink>
      <a:srgbClr val="694F07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1958</TotalTime>
  <Words>1089</Words>
  <Application>Microsoft Office PowerPoint</Application>
  <PresentationFormat>Presentación en pantalla (4:3)</PresentationFormat>
  <Paragraphs>192</Paragraphs>
  <Slides>63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2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63</vt:i4>
      </vt:variant>
    </vt:vector>
  </HeadingPairs>
  <TitlesOfParts>
    <vt:vector size="67" baseType="lpstr">
      <vt:lpstr>Técnico</vt:lpstr>
      <vt:lpstr>Opulento</vt:lpstr>
      <vt:lpstr>Bitmap Image</vt:lpstr>
      <vt:lpstr>VISIO</vt:lpstr>
      <vt:lpstr>Diapositiva 1</vt:lpstr>
      <vt:lpstr>Objetivos</vt:lpstr>
      <vt:lpstr>¿Qué es un Modelo?</vt:lpstr>
      <vt:lpstr>¿Qué es el Modelamiento Visual?</vt:lpstr>
      <vt:lpstr>Beneficios del Modelamiento Visual</vt:lpstr>
      <vt:lpstr>UML</vt:lpstr>
      <vt:lpstr>ORIGEN</vt:lpstr>
      <vt:lpstr>Descripción de UML</vt:lpstr>
      <vt:lpstr>Estructura de UML</vt:lpstr>
      <vt:lpstr>1. Las Vistas</vt:lpstr>
      <vt:lpstr>Diapositiva 11</vt:lpstr>
      <vt:lpstr>Diapositiva 12</vt:lpstr>
      <vt:lpstr>2. Los Diagramas</vt:lpstr>
      <vt:lpstr>Diapositiva 14</vt:lpstr>
      <vt:lpstr>DIAGRAMAS de UML</vt:lpstr>
      <vt:lpstr>3. Los Elementos del Modelo</vt:lpstr>
      <vt:lpstr>4. Los Mecanismos de Extensión</vt:lpstr>
      <vt:lpstr>Diagrama de Casos de Uso </vt:lpstr>
      <vt:lpstr>Diapositiva 19</vt:lpstr>
      <vt:lpstr>Diagrama de Casos de Uso</vt:lpstr>
      <vt:lpstr>Diapositiva 21</vt:lpstr>
      <vt:lpstr>Diagrama de Actividades</vt:lpstr>
      <vt:lpstr>Diapositiva 23</vt:lpstr>
      <vt:lpstr>Diagrama de Actividades</vt:lpstr>
      <vt:lpstr>Elementos del Diagrama de Actividades</vt:lpstr>
      <vt:lpstr>Diapositiva 26</vt:lpstr>
      <vt:lpstr>Diagrama de Casos de Uso (software)</vt:lpstr>
      <vt:lpstr>Diagrama de Casos de Uso</vt:lpstr>
      <vt:lpstr>Diapositiva 29</vt:lpstr>
      <vt:lpstr>Diagrama de Clases</vt:lpstr>
      <vt:lpstr>Diapositiva 31</vt:lpstr>
      <vt:lpstr>Clases, objetos y sus relaciones</vt:lpstr>
      <vt:lpstr>Diapositiva 33</vt:lpstr>
      <vt:lpstr>Clases, objetos y sus relaciones</vt:lpstr>
      <vt:lpstr>Diapositiva 35</vt:lpstr>
      <vt:lpstr>Diagrama de objetos</vt:lpstr>
      <vt:lpstr>Diagrama de Objetos</vt:lpstr>
      <vt:lpstr>Diagrama de Objetos Ejemplo Sistema Académico</vt:lpstr>
      <vt:lpstr>Diagrama de Colaboración</vt:lpstr>
      <vt:lpstr>Diapositiva 40</vt:lpstr>
      <vt:lpstr>Diagrama de Colaboración</vt:lpstr>
      <vt:lpstr>Diapositiva 42</vt:lpstr>
      <vt:lpstr>Diagrama de Secuencia</vt:lpstr>
      <vt:lpstr>Diapositiva 44</vt:lpstr>
      <vt:lpstr>Diagrama de Secuencias</vt:lpstr>
      <vt:lpstr>Diapositiva 46</vt:lpstr>
      <vt:lpstr>Diagrama de Estados</vt:lpstr>
      <vt:lpstr>Diapositiva 48</vt:lpstr>
      <vt:lpstr>Diagrama de Estados</vt:lpstr>
      <vt:lpstr>Diagrama de Estados</vt:lpstr>
      <vt:lpstr>Diagrama de Despliegue</vt:lpstr>
      <vt:lpstr>Diapositiva 52</vt:lpstr>
      <vt:lpstr>Diagrama de Despliegue</vt:lpstr>
      <vt:lpstr>Ejemplo del diagrama de Despliegue</vt:lpstr>
      <vt:lpstr>Diagrama de Despliegue</vt:lpstr>
      <vt:lpstr>Diagrama de Componentes</vt:lpstr>
      <vt:lpstr>Diapositiva 57</vt:lpstr>
      <vt:lpstr>Diagrama de Componentes</vt:lpstr>
      <vt:lpstr>Diapositiva 59</vt:lpstr>
      <vt:lpstr>Ejemplos de Diagrama de Componentes</vt:lpstr>
      <vt:lpstr>Componentes y Despliegue</vt:lpstr>
      <vt:lpstr>Ejemplos de Componente y Despliegue</vt:lpstr>
      <vt:lpstr>Conclusiones</vt:lpstr>
    </vt:vector>
  </TitlesOfParts>
  <Company>Banco de la Nacion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epalacios</dc:creator>
  <cp:lastModifiedBy>SONY</cp:lastModifiedBy>
  <cp:revision>249</cp:revision>
  <dcterms:created xsi:type="dcterms:W3CDTF">2005-09-06T22:49:28Z</dcterms:created>
  <dcterms:modified xsi:type="dcterms:W3CDTF">2012-11-19T05:31:07Z</dcterms:modified>
</cp:coreProperties>
</file>