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54"/>
  </p:handoutMasterIdLst>
  <p:sldIdLst>
    <p:sldId id="256" r:id="rId3"/>
    <p:sldId id="324" r:id="rId4"/>
    <p:sldId id="385" r:id="rId5"/>
    <p:sldId id="329" r:id="rId6"/>
    <p:sldId id="330" r:id="rId7"/>
    <p:sldId id="331" r:id="rId8"/>
    <p:sldId id="332" r:id="rId9"/>
    <p:sldId id="335" r:id="rId10"/>
    <p:sldId id="383" r:id="rId11"/>
    <p:sldId id="336" r:id="rId12"/>
    <p:sldId id="337" r:id="rId13"/>
    <p:sldId id="378" r:id="rId14"/>
    <p:sldId id="339" r:id="rId15"/>
    <p:sldId id="340" r:id="rId16"/>
    <p:sldId id="384" r:id="rId17"/>
    <p:sldId id="342" r:id="rId18"/>
    <p:sldId id="343" r:id="rId19"/>
    <p:sldId id="344" r:id="rId20"/>
    <p:sldId id="345" r:id="rId21"/>
    <p:sldId id="346" r:id="rId22"/>
    <p:sldId id="348" r:id="rId23"/>
    <p:sldId id="349" r:id="rId24"/>
    <p:sldId id="350" r:id="rId25"/>
    <p:sldId id="380" r:id="rId26"/>
    <p:sldId id="379" r:id="rId27"/>
    <p:sldId id="347" r:id="rId28"/>
    <p:sldId id="352" r:id="rId29"/>
    <p:sldId id="353" r:id="rId30"/>
    <p:sldId id="354" r:id="rId31"/>
    <p:sldId id="355" r:id="rId32"/>
    <p:sldId id="356" r:id="rId33"/>
    <p:sldId id="357" r:id="rId34"/>
    <p:sldId id="358" r:id="rId35"/>
    <p:sldId id="359" r:id="rId36"/>
    <p:sldId id="360" r:id="rId37"/>
    <p:sldId id="361" r:id="rId38"/>
    <p:sldId id="362" r:id="rId39"/>
    <p:sldId id="363" r:id="rId40"/>
    <p:sldId id="364" r:id="rId41"/>
    <p:sldId id="381" r:id="rId42"/>
    <p:sldId id="366" r:id="rId43"/>
    <p:sldId id="367" r:id="rId44"/>
    <p:sldId id="368" r:id="rId45"/>
    <p:sldId id="369" r:id="rId46"/>
    <p:sldId id="370" r:id="rId47"/>
    <p:sldId id="371" r:id="rId48"/>
    <p:sldId id="382" r:id="rId49"/>
    <p:sldId id="372" r:id="rId50"/>
    <p:sldId id="373" r:id="rId51"/>
    <p:sldId id="374" r:id="rId52"/>
    <p:sldId id="375" r:id="rId53"/>
  </p:sldIdLst>
  <p:sldSz cx="9144000" cy="6858000" type="screen4x3"/>
  <p:notesSz cx="6797675" cy="9926638"/>
  <p:defaultTextStyle>
    <a:defPPr>
      <a:defRPr lang="es-PE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990000"/>
    <a:srgbClr val="0066CC"/>
    <a:srgbClr val="FF0000"/>
    <a:srgbClr val="FFFFF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s-PE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s-PE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s-PE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5C1A9956-513B-4649-8EB8-932BFA18CFF5}" type="slidenum">
              <a:rPr lang="es-PE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37BB6B-EE1B-48FB-8575-0D55C373DE88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5/24/2010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1" name="Rectangle 11"/>
          <p:cNvSpPr>
            <a:spLocks noChangeArrowheads="1"/>
          </p:cNvSpPr>
          <p:nvPr userDrawn="1"/>
        </p:nvSpPr>
        <p:spPr bwMode="auto">
          <a:xfrm>
            <a:off x="0" y="6092825"/>
            <a:ext cx="9144000" cy="765175"/>
          </a:xfrm>
          <a:prstGeom prst="rect">
            <a:avLst/>
          </a:prstGeom>
          <a:gradFill rotWithShape="1">
            <a:gsLst>
              <a:gs pos="0">
                <a:srgbClr val="FFFFFF">
                  <a:alpha val="86000"/>
                </a:srgbClr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s-PE" sz="2000" b="1" u="none" dirty="0" smtClean="0">
                <a:solidFill>
                  <a:srgbClr val="000066"/>
                </a:solidFill>
              </a:rPr>
              <a:t>INGENIERIA DE SOFTWARE</a:t>
            </a:r>
            <a:endParaRPr lang="es-PE" sz="2000" b="1" u="none" dirty="0">
              <a:solidFill>
                <a:srgbClr val="000066"/>
              </a:solidFill>
            </a:endParaRPr>
          </a:p>
        </p:txBody>
      </p:sp>
      <p:pic>
        <p:nvPicPr>
          <p:cNvPr id="13" name="Picture 20" descr="G:\COTECNOVA\COTECVIRTUAL\CURSO VIRTUAL ING SOFT\diseño\cdinstitucional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24"/>
            <a:ext cx="1028692" cy="1027940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5/24/2010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‹Nº›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8" name="Rectangle 11"/>
          <p:cNvSpPr>
            <a:spLocks noChangeArrowheads="1"/>
          </p:cNvSpPr>
          <p:nvPr userDrawn="1"/>
        </p:nvSpPr>
        <p:spPr bwMode="auto">
          <a:xfrm>
            <a:off x="0" y="6092825"/>
            <a:ext cx="9144000" cy="765175"/>
          </a:xfrm>
          <a:prstGeom prst="rect">
            <a:avLst/>
          </a:prstGeom>
          <a:gradFill rotWithShape="1">
            <a:gsLst>
              <a:gs pos="0">
                <a:srgbClr val="FFFFFF">
                  <a:alpha val="86000"/>
                </a:srgbClr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s-PE" sz="2000" b="1" u="none" dirty="0" smtClean="0">
                <a:solidFill>
                  <a:srgbClr val="000066"/>
                </a:solidFill>
              </a:rPr>
              <a:t>INGENIERIA DE SOFTWARE</a:t>
            </a:r>
            <a:endParaRPr lang="es-PE" sz="2000" b="1" u="none" dirty="0">
              <a:solidFill>
                <a:srgbClr val="000066"/>
              </a:solidFill>
            </a:endParaRPr>
          </a:p>
        </p:txBody>
      </p:sp>
      <p:pic>
        <p:nvPicPr>
          <p:cNvPr id="10" name="Picture 20" descr="G:\COTECNOVA\COTECVIRTUAL\CURSO VIRTUAL ING SOFT\diseño\cdinstitucional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24"/>
            <a:ext cx="1028692" cy="102794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50004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PE" sz="9600" b="1" u="none" dirty="0" smtClean="0">
                <a:solidFill>
                  <a:srgbClr val="FFC000"/>
                </a:solidFill>
              </a:rPr>
              <a:t>UML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651532" y="5702874"/>
            <a:ext cx="3492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PE" b="1" u="none" dirty="0" smtClean="0">
                <a:solidFill>
                  <a:srgbClr val="000066"/>
                </a:solidFill>
              </a:rPr>
              <a:t>Ing. Sonia Godoy </a:t>
            </a:r>
            <a:r>
              <a:rPr lang="es-PE" b="1" u="none" dirty="0" err="1" smtClean="0">
                <a:solidFill>
                  <a:srgbClr val="000066"/>
                </a:solidFill>
              </a:rPr>
              <a:t>Hortua</a:t>
            </a:r>
            <a:endParaRPr lang="es-PE" b="1" u="none" dirty="0">
              <a:solidFill>
                <a:srgbClr val="000066"/>
              </a:solidFill>
            </a:endParaRPr>
          </a:p>
        </p:txBody>
      </p:sp>
      <p:pic>
        <p:nvPicPr>
          <p:cNvPr id="2058" name="Picture 10" descr="rup_p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214818"/>
            <a:ext cx="2460625" cy="2089150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2205038"/>
            <a:ext cx="9144000" cy="1202510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Unified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Modeling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Language</a:t>
            </a:r>
            <a:endParaRPr lang="es-ES" sz="4400" b="1" dirty="0">
              <a:solidFill>
                <a:srgbClr val="FEF8D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2800" b="1" dirty="0">
                <a:solidFill>
                  <a:srgbClr val="C00000"/>
                </a:solidFill>
              </a:rPr>
              <a:t>(Lenguaje de </a:t>
            </a:r>
            <a:r>
              <a:rPr lang="es-ES" sz="2800" b="1" dirty="0" err="1">
                <a:solidFill>
                  <a:srgbClr val="C00000"/>
                </a:solidFill>
              </a:rPr>
              <a:t>Modelamiento</a:t>
            </a:r>
            <a:r>
              <a:rPr lang="es-ES" sz="2800" b="1" dirty="0">
                <a:solidFill>
                  <a:srgbClr val="C00000"/>
                </a:solidFill>
              </a:rPr>
              <a:t> unificado)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533400"/>
            <a:ext cx="5029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b="1">
                <a:solidFill>
                  <a:srgbClr val="FCCD04"/>
                </a:solidFill>
              </a:rPr>
              <a:t>1. Las Vistas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600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sz="2800" dirty="0">
                <a:solidFill>
                  <a:schemeClr val="tx1"/>
                </a:solidFill>
              </a:rPr>
              <a:t>Muestran los diferentes aspectos del sistema que son modelados. Una vista no es un gráfico, pero es una abstracción consistente de un número de diagramas.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Se tiene las siguientes vistas: </a:t>
            </a:r>
          </a:p>
          <a:p>
            <a:pPr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	Vista de casos de uso, vista lógica, vista de componentes, vista concurrente y vista de despliegue.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71406" y="1447800"/>
            <a:ext cx="8077200" cy="4495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sz="2900" b="1" dirty="0">
                <a:solidFill>
                  <a:srgbClr val="990000"/>
                </a:solidFill>
              </a:rPr>
              <a:t>Vista de Casos de Uso</a:t>
            </a:r>
            <a:r>
              <a:rPr lang="es-ES" sz="2900" dirty="0">
                <a:solidFill>
                  <a:schemeClr val="tx1"/>
                </a:solidFill>
              </a:rPr>
              <a:t>: Muestra la funcionalidad del sistema percibido por actores externos.</a:t>
            </a:r>
          </a:p>
          <a:p>
            <a:pPr algn="just"/>
            <a:r>
              <a:rPr lang="es-ES" sz="2900" b="1" dirty="0">
                <a:solidFill>
                  <a:srgbClr val="990000"/>
                </a:solidFill>
              </a:rPr>
              <a:t>Vista Lógica</a:t>
            </a:r>
            <a:r>
              <a:rPr lang="es-ES" sz="2900" dirty="0">
                <a:solidFill>
                  <a:schemeClr val="tx1"/>
                </a:solidFill>
              </a:rPr>
              <a:t>: Muestra c</a:t>
            </a:r>
            <a:r>
              <a:rPr lang="es-PE" sz="2900" dirty="0">
                <a:solidFill>
                  <a:schemeClr val="tx1"/>
                </a:solidFill>
              </a:rPr>
              <a:t>ó</a:t>
            </a:r>
            <a:r>
              <a:rPr lang="es-ES" sz="2900" dirty="0" err="1">
                <a:solidFill>
                  <a:schemeClr val="tx1"/>
                </a:solidFill>
              </a:rPr>
              <a:t>mo</a:t>
            </a:r>
            <a:r>
              <a:rPr lang="es-ES" sz="2900" dirty="0">
                <a:solidFill>
                  <a:schemeClr val="tx1"/>
                </a:solidFill>
              </a:rPr>
              <a:t> la funcionalidad es diseñada dentro del sistema, define la estructura y el </a:t>
            </a:r>
            <a:r>
              <a:rPr lang="es-ES" sz="2900" dirty="0" smtClean="0">
                <a:solidFill>
                  <a:schemeClr val="tx1"/>
                </a:solidFill>
              </a:rPr>
              <a:t>comportamiento </a:t>
            </a:r>
            <a:r>
              <a:rPr lang="es-ES" sz="2900" dirty="0">
                <a:solidFill>
                  <a:schemeClr val="tx1"/>
                </a:solidFill>
              </a:rPr>
              <a:t>del sistema.</a:t>
            </a:r>
          </a:p>
          <a:p>
            <a:pPr algn="just"/>
            <a:r>
              <a:rPr lang="es-ES" sz="2900" b="1" dirty="0">
                <a:solidFill>
                  <a:srgbClr val="990000"/>
                </a:solidFill>
              </a:rPr>
              <a:t>Vista de Componentes</a:t>
            </a:r>
            <a:r>
              <a:rPr lang="es-PE" sz="2900" b="1" dirty="0">
                <a:solidFill>
                  <a:srgbClr val="990000"/>
                </a:solidFill>
              </a:rPr>
              <a:t> o Implementación</a:t>
            </a:r>
            <a:r>
              <a:rPr lang="es-ES" sz="2900" dirty="0">
                <a:solidFill>
                  <a:schemeClr val="tx1"/>
                </a:solidFill>
              </a:rPr>
              <a:t>: Muestra la organización de componentes</a:t>
            </a:r>
            <a:r>
              <a:rPr lang="es-PE" sz="2900" dirty="0">
                <a:solidFill>
                  <a:schemeClr val="tx1"/>
                </a:solidFill>
              </a:rPr>
              <a:t> del</a:t>
            </a:r>
            <a:r>
              <a:rPr lang="es-ES" sz="2900" dirty="0">
                <a:solidFill>
                  <a:schemeClr val="tx1"/>
                </a:solidFill>
              </a:rPr>
              <a:t> código.</a:t>
            </a:r>
            <a:r>
              <a:rPr lang="es-PE" sz="2900" dirty="0">
                <a:solidFill>
                  <a:schemeClr val="tx1"/>
                </a:solidFill>
              </a:rPr>
              <a:t> Y su implementación.</a:t>
            </a:r>
            <a:endParaRPr lang="es-ES" sz="2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71406" y="1447800"/>
            <a:ext cx="8077200" cy="3838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b="1" dirty="0">
                <a:solidFill>
                  <a:srgbClr val="990000"/>
                </a:solidFill>
              </a:rPr>
              <a:t>Vista Concurrente</a:t>
            </a:r>
            <a:r>
              <a:rPr lang="es-PE" b="1" dirty="0">
                <a:solidFill>
                  <a:srgbClr val="990000"/>
                </a:solidFill>
              </a:rPr>
              <a:t> o de Procesos</a:t>
            </a:r>
            <a:r>
              <a:rPr lang="es-ES" dirty="0">
                <a:solidFill>
                  <a:srgbClr val="990000"/>
                </a:solidFill>
              </a:rPr>
              <a:t>:</a:t>
            </a:r>
            <a:r>
              <a:rPr lang="es-ES" dirty="0">
                <a:solidFill>
                  <a:schemeClr val="tx1"/>
                </a:solidFill>
              </a:rPr>
              <a:t> Muestra la concurrencia en el sistema dividido en </a:t>
            </a:r>
            <a:r>
              <a:rPr lang="es-ES" dirty="0" smtClean="0">
                <a:solidFill>
                  <a:schemeClr val="tx1"/>
                </a:solidFill>
              </a:rPr>
              <a:t>procesos. Presenta los </a:t>
            </a:r>
            <a:r>
              <a:rPr lang="es-ES" dirty="0">
                <a:solidFill>
                  <a:schemeClr val="tx1"/>
                </a:solidFill>
              </a:rPr>
              <a:t>aspectos de comunicación e integración.</a:t>
            </a:r>
          </a:p>
          <a:p>
            <a:pPr algn="just"/>
            <a:r>
              <a:rPr lang="es-ES" b="1" dirty="0">
                <a:solidFill>
                  <a:srgbClr val="990000"/>
                </a:solidFill>
              </a:rPr>
              <a:t>Vista de Despliegue</a:t>
            </a:r>
            <a:r>
              <a:rPr lang="es-ES" dirty="0">
                <a:solidFill>
                  <a:srgbClr val="990000"/>
                </a:solidFill>
              </a:rPr>
              <a:t>:</a:t>
            </a:r>
            <a:r>
              <a:rPr lang="es-ES" dirty="0">
                <a:solidFill>
                  <a:schemeClr val="tx1"/>
                </a:solidFill>
              </a:rPr>
              <a:t> Muestra la arquitectura física del sistema.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5105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b="1">
                <a:solidFill>
                  <a:srgbClr val="FCCD04"/>
                </a:solidFill>
              </a:rPr>
              <a:t>2. Los Diagramas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7400948" cy="290037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PE" dirty="0">
                <a:solidFill>
                  <a:schemeClr val="tx1"/>
                </a:solidFill>
              </a:rPr>
              <a:t>	</a:t>
            </a:r>
            <a:r>
              <a:rPr lang="es-ES" dirty="0">
                <a:solidFill>
                  <a:schemeClr val="tx1"/>
                </a:solidFill>
              </a:rPr>
              <a:t>Son los gráficos que describen el contenido </a:t>
            </a:r>
            <a:r>
              <a:rPr lang="es-PE" dirty="0">
                <a:solidFill>
                  <a:schemeClr val="tx1"/>
                </a:solidFill>
              </a:rPr>
              <a:t>de</a:t>
            </a:r>
            <a:r>
              <a:rPr lang="es-ES" dirty="0">
                <a:solidFill>
                  <a:schemeClr val="tx1"/>
                </a:solidFill>
              </a:rPr>
              <a:t> una vista. UML tiene </a:t>
            </a:r>
            <a:r>
              <a:rPr lang="es-PE" dirty="0">
                <a:solidFill>
                  <a:schemeClr val="tx1"/>
                </a:solidFill>
              </a:rPr>
              <a:t>nueve</a:t>
            </a:r>
            <a:r>
              <a:rPr lang="es-ES" dirty="0">
                <a:solidFill>
                  <a:schemeClr val="tx1"/>
                </a:solidFill>
              </a:rPr>
              <a:t> tipos de diagramas  que se usan para </a:t>
            </a:r>
            <a:r>
              <a:rPr lang="es-PE" dirty="0">
                <a:solidFill>
                  <a:schemeClr val="tx1"/>
                </a:solidFill>
              </a:rPr>
              <a:t>mostrarnos</a:t>
            </a:r>
            <a:r>
              <a:rPr lang="es-ES" dirty="0">
                <a:solidFill>
                  <a:schemeClr val="tx1"/>
                </a:solidFill>
              </a:rPr>
              <a:t> todas </a:t>
            </a:r>
            <a:r>
              <a:rPr lang="es-PE" dirty="0">
                <a:solidFill>
                  <a:schemeClr val="tx1"/>
                </a:solidFill>
              </a:rPr>
              <a:t>los enfoques</a:t>
            </a:r>
            <a:r>
              <a:rPr lang="es-ES" dirty="0">
                <a:solidFill>
                  <a:schemeClr val="tx1"/>
                </a:solidFill>
              </a:rPr>
              <a:t> del sistema.</a:t>
            </a:r>
            <a:r>
              <a:rPr lang="es-PE" dirty="0">
                <a:solidFill>
                  <a:schemeClr val="tx1"/>
                </a:solidFill>
              </a:rPr>
              <a:t> </a:t>
            </a: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Line 2"/>
          <p:cNvSpPr>
            <a:spLocks noChangeShapeType="1"/>
          </p:cNvSpPr>
          <p:nvPr/>
        </p:nvSpPr>
        <p:spPr bwMode="auto">
          <a:xfrm flipV="1">
            <a:off x="4867275" y="2159000"/>
            <a:ext cx="2179638" cy="1257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19" name="Line 3"/>
          <p:cNvSpPr>
            <a:spLocks noChangeShapeType="1"/>
          </p:cNvSpPr>
          <p:nvPr/>
        </p:nvSpPr>
        <p:spPr bwMode="auto">
          <a:xfrm>
            <a:off x="5011738" y="3614738"/>
            <a:ext cx="2035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0" name="Line 4"/>
          <p:cNvSpPr>
            <a:spLocks noChangeShapeType="1"/>
          </p:cNvSpPr>
          <p:nvPr/>
        </p:nvSpPr>
        <p:spPr bwMode="auto">
          <a:xfrm>
            <a:off x="2198688" y="2443163"/>
            <a:ext cx="2178050" cy="973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1" name="Line 5"/>
          <p:cNvSpPr>
            <a:spLocks noChangeShapeType="1"/>
          </p:cNvSpPr>
          <p:nvPr/>
        </p:nvSpPr>
        <p:spPr bwMode="auto">
          <a:xfrm flipV="1">
            <a:off x="3009900" y="4116388"/>
            <a:ext cx="1150938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2" name="Line 6"/>
          <p:cNvSpPr>
            <a:spLocks noChangeShapeType="1"/>
          </p:cNvSpPr>
          <p:nvPr/>
        </p:nvSpPr>
        <p:spPr bwMode="auto">
          <a:xfrm>
            <a:off x="3827463" y="1995488"/>
            <a:ext cx="530225" cy="127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3" name="Line 7"/>
          <p:cNvSpPr>
            <a:spLocks noChangeShapeType="1"/>
          </p:cNvSpPr>
          <p:nvPr/>
        </p:nvSpPr>
        <p:spPr bwMode="auto">
          <a:xfrm>
            <a:off x="2197100" y="3614738"/>
            <a:ext cx="2035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4" name="Line 8"/>
          <p:cNvSpPr>
            <a:spLocks noChangeShapeType="1"/>
          </p:cNvSpPr>
          <p:nvPr/>
        </p:nvSpPr>
        <p:spPr bwMode="auto">
          <a:xfrm flipH="1">
            <a:off x="4718050" y="1966913"/>
            <a:ext cx="530225" cy="127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5" name="Line 9"/>
          <p:cNvSpPr>
            <a:spLocks noChangeShapeType="1"/>
          </p:cNvSpPr>
          <p:nvPr/>
        </p:nvSpPr>
        <p:spPr bwMode="auto">
          <a:xfrm flipH="1" flipV="1">
            <a:off x="4808538" y="3614738"/>
            <a:ext cx="1609725" cy="930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3563938" y="4724400"/>
            <a:ext cx="1458912" cy="909638"/>
          </a:xfrm>
          <a:prstGeom prst="rect">
            <a:avLst/>
          </a:prstGeom>
          <a:solidFill>
            <a:srgbClr val="66FFFF"/>
          </a:solidFill>
          <a:ln w="9525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86173" tIns="43087" rIns="86173" bIns="43087" anchor="ctr"/>
          <a:lstStyle/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endParaRPr lang="es-ES_tradnl" sz="1700" u="none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62827" name="Group 11"/>
          <p:cNvGrpSpPr>
            <a:grpSpLocks/>
          </p:cNvGrpSpPr>
          <p:nvPr/>
        </p:nvGrpSpPr>
        <p:grpSpPr bwMode="auto">
          <a:xfrm>
            <a:off x="2781300" y="1382713"/>
            <a:ext cx="1746250" cy="1195387"/>
            <a:chOff x="1152" y="2148"/>
            <a:chExt cx="1165" cy="801"/>
          </a:xfrm>
          <a:solidFill>
            <a:srgbClr val="FFC000"/>
          </a:solidFill>
        </p:grpSpPr>
        <p:sp>
          <p:nvSpPr>
            <p:cNvPr id="162828" name="Rectangle 12"/>
            <p:cNvSpPr>
              <a:spLocks noChangeArrowheads="1"/>
            </p:cNvSpPr>
            <p:nvPr/>
          </p:nvSpPr>
          <p:spPr bwMode="auto">
            <a:xfrm>
              <a:off x="1152" y="2148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29" name="Rectangle 13"/>
            <p:cNvSpPr>
              <a:spLocks noChangeArrowheads="1"/>
            </p:cNvSpPr>
            <p:nvPr/>
          </p:nvSpPr>
          <p:spPr bwMode="auto">
            <a:xfrm>
              <a:off x="1248" y="2244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0" name="Rectangle 14"/>
            <p:cNvSpPr>
              <a:spLocks noChangeArrowheads="1"/>
            </p:cNvSpPr>
            <p:nvPr/>
          </p:nvSpPr>
          <p:spPr bwMode="auto">
            <a:xfrm>
              <a:off x="1344" y="2340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Caso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Uso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31" name="Group 15"/>
          <p:cNvGrpSpPr>
            <a:grpSpLocks/>
          </p:cNvGrpSpPr>
          <p:nvPr/>
        </p:nvGrpSpPr>
        <p:grpSpPr bwMode="auto">
          <a:xfrm>
            <a:off x="571472" y="3357562"/>
            <a:ext cx="1747837" cy="1195388"/>
            <a:chOff x="1070" y="2166"/>
            <a:chExt cx="1101" cy="753"/>
          </a:xfrm>
        </p:grpSpPr>
        <p:sp>
          <p:nvSpPr>
            <p:cNvPr id="162832" name="Rectangle 16"/>
            <p:cNvSpPr>
              <a:spLocks noChangeArrowheads="1"/>
            </p:cNvSpPr>
            <p:nvPr/>
          </p:nvSpPr>
          <p:spPr bwMode="auto">
            <a:xfrm>
              <a:off x="1070" y="216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3" name="Rectangle 17"/>
            <p:cNvSpPr>
              <a:spLocks noChangeArrowheads="1"/>
            </p:cNvSpPr>
            <p:nvPr/>
          </p:nvSpPr>
          <p:spPr bwMode="auto">
            <a:xfrm>
              <a:off x="1161" y="225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4" name="Rectangle 18"/>
            <p:cNvSpPr>
              <a:spLocks noChangeArrowheads="1"/>
            </p:cNvSpPr>
            <p:nvPr/>
          </p:nvSpPr>
          <p:spPr bwMode="auto">
            <a:xfrm>
              <a:off x="1252" y="2347"/>
              <a:ext cx="919" cy="572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Colaboración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35" name="Group 19"/>
          <p:cNvGrpSpPr>
            <a:grpSpLocks/>
          </p:cNvGrpSpPr>
          <p:nvPr/>
        </p:nvGrpSpPr>
        <p:grpSpPr bwMode="auto">
          <a:xfrm>
            <a:off x="6757988" y="3041650"/>
            <a:ext cx="1747837" cy="1195388"/>
            <a:chOff x="3069" y="1174"/>
            <a:chExt cx="1101" cy="753"/>
          </a:xfrm>
          <a:solidFill>
            <a:srgbClr val="FFC000"/>
          </a:solidFill>
        </p:grpSpPr>
        <p:sp>
          <p:nvSpPr>
            <p:cNvPr id="162836" name="Rectangle 20"/>
            <p:cNvSpPr>
              <a:spLocks noChangeArrowheads="1"/>
            </p:cNvSpPr>
            <p:nvPr/>
          </p:nvSpPr>
          <p:spPr bwMode="auto">
            <a:xfrm>
              <a:off x="3069" y="117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7" name="Rectangle 21"/>
            <p:cNvSpPr>
              <a:spLocks noChangeArrowheads="1"/>
            </p:cNvSpPr>
            <p:nvPr/>
          </p:nvSpPr>
          <p:spPr bwMode="auto">
            <a:xfrm>
              <a:off x="3160" y="126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8" name="Rectangle 22"/>
            <p:cNvSpPr>
              <a:spLocks noChangeArrowheads="1"/>
            </p:cNvSpPr>
            <p:nvPr/>
          </p:nvSpPr>
          <p:spPr bwMode="auto">
            <a:xfrm>
              <a:off x="3251" y="1354"/>
              <a:ext cx="919" cy="573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Componentes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39" name="Group 23"/>
          <p:cNvGrpSpPr>
            <a:grpSpLocks/>
          </p:cNvGrpSpPr>
          <p:nvPr/>
        </p:nvGrpSpPr>
        <p:grpSpPr bwMode="auto">
          <a:xfrm>
            <a:off x="5634038" y="4354513"/>
            <a:ext cx="1746250" cy="1193800"/>
            <a:chOff x="3586" y="1386"/>
            <a:chExt cx="1165" cy="801"/>
          </a:xfrm>
          <a:solidFill>
            <a:srgbClr val="FFC000"/>
          </a:solidFill>
        </p:grpSpPr>
        <p:sp>
          <p:nvSpPr>
            <p:cNvPr id="162840" name="Rectangle 24"/>
            <p:cNvSpPr>
              <a:spLocks noChangeArrowheads="1"/>
            </p:cNvSpPr>
            <p:nvPr/>
          </p:nvSpPr>
          <p:spPr bwMode="auto">
            <a:xfrm>
              <a:off x="3586" y="1386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Component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23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1" name="Rectangle 25"/>
            <p:cNvSpPr>
              <a:spLocks noChangeArrowheads="1"/>
            </p:cNvSpPr>
            <p:nvPr/>
          </p:nvSpPr>
          <p:spPr bwMode="auto">
            <a:xfrm>
              <a:off x="3682" y="1482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Component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23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2" name="Rectangle 26"/>
            <p:cNvSpPr>
              <a:spLocks noChangeArrowheads="1"/>
            </p:cNvSpPr>
            <p:nvPr/>
          </p:nvSpPr>
          <p:spPr bwMode="auto">
            <a:xfrm>
              <a:off x="3778" y="1578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Distribución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43" name="Group 27"/>
          <p:cNvGrpSpPr>
            <a:grpSpLocks/>
          </p:cNvGrpSpPr>
          <p:nvPr/>
        </p:nvGrpSpPr>
        <p:grpSpPr bwMode="auto">
          <a:xfrm>
            <a:off x="6757988" y="1535113"/>
            <a:ext cx="1747837" cy="1195387"/>
            <a:chOff x="3069" y="1174"/>
            <a:chExt cx="1101" cy="753"/>
          </a:xfrm>
          <a:solidFill>
            <a:srgbClr val="FFC000"/>
          </a:solidFill>
        </p:grpSpPr>
        <p:sp>
          <p:nvSpPr>
            <p:cNvPr id="162844" name="Rectangle 28"/>
            <p:cNvSpPr>
              <a:spLocks noChangeArrowheads="1"/>
            </p:cNvSpPr>
            <p:nvPr/>
          </p:nvSpPr>
          <p:spPr bwMode="auto">
            <a:xfrm>
              <a:off x="3069" y="117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5" name="Rectangle 29"/>
            <p:cNvSpPr>
              <a:spLocks noChangeArrowheads="1"/>
            </p:cNvSpPr>
            <p:nvPr/>
          </p:nvSpPr>
          <p:spPr bwMode="auto">
            <a:xfrm>
              <a:off x="3160" y="126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6" name="Rectangle 30"/>
            <p:cNvSpPr>
              <a:spLocks noChangeArrowheads="1"/>
            </p:cNvSpPr>
            <p:nvPr/>
          </p:nvSpPr>
          <p:spPr bwMode="auto">
            <a:xfrm>
              <a:off x="3251" y="1354"/>
              <a:ext cx="919" cy="573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objetos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endParaRPr lang="en-US" sz="1700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</p:grpSp>
      <p:grpSp>
        <p:nvGrpSpPr>
          <p:cNvPr id="162847" name="Group 31"/>
          <p:cNvGrpSpPr>
            <a:grpSpLocks/>
          </p:cNvGrpSpPr>
          <p:nvPr/>
        </p:nvGrpSpPr>
        <p:grpSpPr bwMode="auto">
          <a:xfrm>
            <a:off x="1357290" y="4643446"/>
            <a:ext cx="1747837" cy="1195388"/>
            <a:chOff x="1070" y="2166"/>
            <a:chExt cx="1101" cy="753"/>
          </a:xfrm>
        </p:grpSpPr>
        <p:sp>
          <p:nvSpPr>
            <p:cNvPr id="162848" name="Rectangle 32"/>
            <p:cNvSpPr>
              <a:spLocks noChangeArrowheads="1"/>
            </p:cNvSpPr>
            <p:nvPr/>
          </p:nvSpPr>
          <p:spPr bwMode="auto">
            <a:xfrm>
              <a:off x="1070" y="216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9" name="Rectangle 33"/>
            <p:cNvSpPr>
              <a:spLocks noChangeArrowheads="1"/>
            </p:cNvSpPr>
            <p:nvPr/>
          </p:nvSpPr>
          <p:spPr bwMode="auto">
            <a:xfrm>
              <a:off x="1161" y="225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0" name="Rectangle 34"/>
            <p:cNvSpPr>
              <a:spLocks noChangeArrowheads="1"/>
            </p:cNvSpPr>
            <p:nvPr/>
          </p:nvSpPr>
          <p:spPr bwMode="auto">
            <a:xfrm>
              <a:off x="1252" y="2347"/>
              <a:ext cx="919" cy="572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Estados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51" name="Group 35"/>
          <p:cNvGrpSpPr>
            <a:grpSpLocks/>
          </p:cNvGrpSpPr>
          <p:nvPr/>
        </p:nvGrpSpPr>
        <p:grpSpPr bwMode="auto">
          <a:xfrm>
            <a:off x="957263" y="1716088"/>
            <a:ext cx="1746250" cy="1195387"/>
            <a:chOff x="1152" y="2148"/>
            <a:chExt cx="1165" cy="801"/>
          </a:xfrm>
        </p:grpSpPr>
        <p:sp>
          <p:nvSpPr>
            <p:cNvPr id="162852" name="Rectangle 36"/>
            <p:cNvSpPr>
              <a:spLocks noChangeArrowheads="1"/>
            </p:cNvSpPr>
            <p:nvPr/>
          </p:nvSpPr>
          <p:spPr bwMode="auto">
            <a:xfrm>
              <a:off x="1152" y="2148"/>
              <a:ext cx="973" cy="609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3" name="Rectangle 37"/>
            <p:cNvSpPr>
              <a:spLocks noChangeArrowheads="1"/>
            </p:cNvSpPr>
            <p:nvPr/>
          </p:nvSpPr>
          <p:spPr bwMode="auto">
            <a:xfrm>
              <a:off x="1248" y="2244"/>
              <a:ext cx="973" cy="609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4" name="Rectangle 38"/>
            <p:cNvSpPr>
              <a:spLocks noChangeArrowheads="1"/>
            </p:cNvSpPr>
            <p:nvPr/>
          </p:nvSpPr>
          <p:spPr bwMode="auto">
            <a:xfrm>
              <a:off x="1344" y="2340"/>
              <a:ext cx="973" cy="609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secuencia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55" name="Group 39"/>
          <p:cNvGrpSpPr>
            <a:grpSpLocks/>
          </p:cNvGrpSpPr>
          <p:nvPr/>
        </p:nvGrpSpPr>
        <p:grpSpPr bwMode="auto">
          <a:xfrm>
            <a:off x="4554538" y="914400"/>
            <a:ext cx="1747837" cy="1195388"/>
            <a:chOff x="3069" y="1174"/>
            <a:chExt cx="1101" cy="753"/>
          </a:xfrm>
          <a:solidFill>
            <a:srgbClr val="FFC000"/>
          </a:solidFill>
        </p:grpSpPr>
        <p:sp>
          <p:nvSpPr>
            <p:cNvPr id="162856" name="Rectangle 40"/>
            <p:cNvSpPr>
              <a:spLocks noChangeArrowheads="1"/>
            </p:cNvSpPr>
            <p:nvPr/>
          </p:nvSpPr>
          <p:spPr bwMode="auto">
            <a:xfrm>
              <a:off x="3069" y="117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7" name="Rectangle 41"/>
            <p:cNvSpPr>
              <a:spLocks noChangeArrowheads="1"/>
            </p:cNvSpPr>
            <p:nvPr/>
          </p:nvSpPr>
          <p:spPr bwMode="auto">
            <a:xfrm>
              <a:off x="3160" y="126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8" name="Rectangle 42"/>
            <p:cNvSpPr>
              <a:spLocks noChangeArrowheads="1"/>
            </p:cNvSpPr>
            <p:nvPr/>
          </p:nvSpPr>
          <p:spPr bwMode="auto">
            <a:xfrm>
              <a:off x="3251" y="1354"/>
              <a:ext cx="919" cy="573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Clases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sp>
        <p:nvSpPr>
          <p:cNvPr id="162859" name="Line 43"/>
          <p:cNvSpPr>
            <a:spLocks noChangeShapeType="1"/>
          </p:cNvSpPr>
          <p:nvPr/>
        </p:nvSpPr>
        <p:spPr bwMode="auto">
          <a:xfrm>
            <a:off x="4554538" y="4237038"/>
            <a:ext cx="0" cy="450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60" name="Rectangle 44"/>
          <p:cNvSpPr>
            <a:spLocks noChangeArrowheads="1"/>
          </p:cNvSpPr>
          <p:nvPr/>
        </p:nvSpPr>
        <p:spPr bwMode="auto">
          <a:xfrm>
            <a:off x="3716338" y="4876800"/>
            <a:ext cx="1458912" cy="909638"/>
          </a:xfrm>
          <a:prstGeom prst="rect">
            <a:avLst/>
          </a:prstGeom>
          <a:solidFill>
            <a:srgbClr val="66FFFF"/>
          </a:solidFill>
          <a:ln w="9525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86173" tIns="43087" rIns="86173" bIns="43087" anchor="ctr"/>
          <a:lstStyle/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endParaRPr lang="es-ES_tradnl" sz="1700" u="none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sp>
        <p:nvSpPr>
          <p:cNvPr id="162861" name="Rectangle 45"/>
          <p:cNvSpPr>
            <a:spLocks noChangeArrowheads="1"/>
          </p:cNvSpPr>
          <p:nvPr/>
        </p:nvSpPr>
        <p:spPr bwMode="auto">
          <a:xfrm>
            <a:off x="3868738" y="5029200"/>
            <a:ext cx="1458912" cy="909638"/>
          </a:xfrm>
          <a:prstGeom prst="rect">
            <a:avLst/>
          </a:prstGeom>
          <a:solidFill>
            <a:srgbClr val="66FFFF"/>
          </a:solidFill>
          <a:ln w="9525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86173" tIns="43087" rIns="86173" bIns="43087" anchor="ctr"/>
          <a:lstStyle/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r>
              <a:rPr lang="en-US" sz="1700" b="1" u="none" dirty="0" err="1" smtClean="0">
                <a:solidFill>
                  <a:schemeClr val="bg2"/>
                </a:solidFill>
                <a:latin typeface="Arial Narrow" pitchFamily="34" charset="0"/>
              </a:rPr>
              <a:t>Diagrama</a:t>
            </a:r>
            <a:r>
              <a:rPr lang="en-US" sz="1700" b="1" u="none" dirty="0" smtClean="0">
                <a:solidFill>
                  <a:schemeClr val="bg2"/>
                </a:solidFill>
                <a:latin typeface="Arial Narrow" pitchFamily="34" charset="0"/>
              </a:rPr>
              <a:t> de </a:t>
            </a:r>
          </a:p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r>
              <a:rPr lang="en-US" sz="1700" b="1" u="none" dirty="0" err="1" smtClean="0">
                <a:solidFill>
                  <a:schemeClr val="bg2"/>
                </a:solidFill>
                <a:latin typeface="Arial Narrow" pitchFamily="34" charset="0"/>
              </a:rPr>
              <a:t>Actividad</a:t>
            </a:r>
            <a:endParaRPr lang="en-US" sz="1700" b="1" u="none" dirty="0" smtClean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162862" name="AutoShape 46"/>
          <p:cNvSpPr>
            <a:spLocks noChangeArrowheads="1"/>
          </p:cNvSpPr>
          <p:nvPr/>
        </p:nvSpPr>
        <p:spPr bwMode="auto">
          <a:xfrm>
            <a:off x="3957638" y="3024188"/>
            <a:ext cx="1281112" cy="1195387"/>
          </a:xfrm>
          <a:prstGeom prst="can">
            <a:avLst>
              <a:gd name="adj" fmla="val 39255"/>
            </a:avLst>
          </a:prstGeom>
          <a:solidFill>
            <a:srgbClr val="00B0F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107950" tIns="53975" rIns="107950" bIns="53975" anchor="ctr"/>
          <a:lstStyle/>
          <a:p>
            <a:endParaRPr lang="es-CO"/>
          </a:p>
        </p:txBody>
      </p:sp>
      <p:sp>
        <p:nvSpPr>
          <p:cNvPr id="162863" name="Rectangle 47"/>
          <p:cNvSpPr>
            <a:spLocks noChangeArrowheads="1"/>
          </p:cNvSpPr>
          <p:nvPr/>
        </p:nvSpPr>
        <p:spPr bwMode="auto">
          <a:xfrm>
            <a:off x="4173538" y="3589338"/>
            <a:ext cx="8255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7950" tIns="53975" rIns="107950" bIns="53975">
            <a:spAutoFit/>
          </a:bodyPr>
          <a:lstStyle/>
          <a:p>
            <a:pPr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r>
              <a:rPr lang="en-US" sz="1700" b="1" u="none">
                <a:solidFill>
                  <a:schemeClr val="bg2"/>
                </a:solidFill>
                <a:latin typeface="Arial Narrow" pitchFamily="34" charset="0"/>
              </a:rPr>
              <a:t>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1414"/>
            <a:ext cx="7239000" cy="1143000"/>
          </a:xfrm>
        </p:spPr>
        <p:txBody>
          <a:bodyPr/>
          <a:lstStyle/>
          <a:p>
            <a:pPr algn="r" eaLnBrk="1" hangingPunct="1"/>
            <a:r>
              <a:rPr lang="es-ES" dirty="0" smtClean="0"/>
              <a:t>DIAGRAMAS de UML</a:t>
            </a:r>
          </a:p>
        </p:txBody>
      </p:sp>
      <p:pic>
        <p:nvPicPr>
          <p:cNvPr id="33795" name="Picture 4" descr="Figura 1-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85860"/>
            <a:ext cx="91440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6019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s-ES" b="1">
                <a:solidFill>
                  <a:srgbClr val="FCCD04"/>
                </a:solidFill>
              </a:rPr>
              <a:t>3. Los Elementos del Modelo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1200"/>
            <a:ext cx="7243786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ES" dirty="0">
                <a:solidFill>
                  <a:schemeClr val="bg1"/>
                </a:solidFill>
              </a:rPr>
              <a:t>	</a:t>
            </a:r>
            <a:r>
              <a:rPr lang="es-ES" dirty="0">
                <a:solidFill>
                  <a:schemeClr val="tx1"/>
                </a:solidFill>
              </a:rPr>
              <a:t>Los conceptos usados son elementos del modelo que representan conceptos orientados a objetos como clases, objetos, mensajes y relaciones  incluyendo asociación, dependencia y generalización.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6019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4. Los Mecanismos de Extensión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2500306"/>
            <a:ext cx="7772400" cy="236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ES" dirty="0">
                <a:solidFill>
                  <a:schemeClr val="bg1"/>
                </a:solidFill>
              </a:rPr>
              <a:t>	</a:t>
            </a:r>
            <a:r>
              <a:rPr lang="es-ES" dirty="0">
                <a:solidFill>
                  <a:schemeClr val="tx1"/>
                </a:solidFill>
              </a:rPr>
              <a:t>Los símbolos que complementan la información de los diagramas, tenemos las notas, caja de textos para títulos, líneas de indicación, entre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590800"/>
            <a:ext cx="7772400" cy="1600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_tradnl" b="1" dirty="0">
                <a:solidFill>
                  <a:srgbClr val="990000"/>
                </a:solidFill>
              </a:rPr>
              <a:t>Diagrama de Casos de Uso</a:t>
            </a:r>
            <a:br>
              <a:rPr lang="es-ES_tradnl" b="1" dirty="0">
                <a:solidFill>
                  <a:srgbClr val="990000"/>
                </a:solidFill>
              </a:rPr>
            </a:br>
            <a:endParaRPr lang="es-ES_tradnl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357166"/>
            <a:ext cx="6096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PE" dirty="0">
                <a:solidFill>
                  <a:srgbClr val="990000"/>
                </a:solidFill>
              </a:rPr>
              <a:t>Diagrama de Casos de Uso</a:t>
            </a:r>
            <a:endParaRPr lang="es-ES" dirty="0">
              <a:solidFill>
                <a:srgbClr val="990000"/>
              </a:solidFill>
            </a:endParaRP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2057400"/>
            <a:ext cx="7762900" cy="3276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PE" b="1" dirty="0">
                <a:solidFill>
                  <a:schemeClr val="tx1"/>
                </a:solidFill>
              </a:rPr>
              <a:t>DIAGRAMA DE CASOS DE USO DE NEGOCIO</a:t>
            </a:r>
          </a:p>
          <a:p>
            <a:pPr algn="just">
              <a:buFontTx/>
              <a:buNone/>
            </a:pPr>
            <a:r>
              <a:rPr lang="es-PE" b="1" dirty="0">
                <a:solidFill>
                  <a:schemeClr val="tx1"/>
                </a:solidFill>
              </a:rPr>
              <a:t>	Diagrama en el que se plasman los procesos de negocio y los externos a ellos. Estos externos se benefician con el proceso o benefician al proceso.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48" y="857232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Objetivos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1200"/>
            <a:ext cx="7529538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dirty="0">
                <a:solidFill>
                  <a:schemeClr val="tx1"/>
                </a:solidFill>
              </a:rPr>
              <a:t>Entender los beneficios del </a:t>
            </a:r>
            <a:r>
              <a:rPr lang="es-PE" dirty="0">
                <a:solidFill>
                  <a:schemeClr val="tx1"/>
                </a:solidFill>
              </a:rPr>
              <a:t>m</a:t>
            </a:r>
            <a:r>
              <a:rPr lang="es-ES" dirty="0" err="1">
                <a:solidFill>
                  <a:schemeClr val="tx1"/>
                </a:solidFill>
              </a:rPr>
              <a:t>odelamiento</a:t>
            </a:r>
            <a:r>
              <a:rPr lang="es-ES" dirty="0">
                <a:solidFill>
                  <a:schemeClr val="tx1"/>
                </a:solidFill>
              </a:rPr>
              <a:t> visual</a:t>
            </a:r>
          </a:p>
          <a:p>
            <a:r>
              <a:rPr lang="es-ES" dirty="0">
                <a:solidFill>
                  <a:schemeClr val="tx1"/>
                </a:solidFill>
              </a:rPr>
              <a:t>Reconocer al UML como lenguaje estándar en la construcción de SW</a:t>
            </a:r>
          </a:p>
          <a:p>
            <a:r>
              <a:rPr lang="es-ES" dirty="0">
                <a:solidFill>
                  <a:schemeClr val="tx1"/>
                </a:solidFill>
              </a:rPr>
              <a:t>Identificar los diagramas UML y su papel durante la construcción del SW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2286000" y="38100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400" u="none">
                <a:solidFill>
                  <a:srgbClr val="990000"/>
                </a:solidFill>
                <a:latin typeface="Times New Roman" pitchFamily="18" charset="0"/>
              </a:rPr>
              <a:t>Diagrama de Casos de Uso de Negocio</a:t>
            </a:r>
          </a:p>
        </p:txBody>
      </p:sp>
      <p:pic>
        <p:nvPicPr>
          <p:cNvPr id="1689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81200"/>
            <a:ext cx="7929618" cy="32115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133600"/>
            <a:ext cx="7310462" cy="1143000"/>
          </a:xfr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_tradnl" b="1">
                <a:solidFill>
                  <a:srgbClr val="990000"/>
                </a:solidFill>
              </a:rPr>
              <a:t>Diagrama de Actividades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4572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_tradnl">
                <a:solidFill>
                  <a:srgbClr val="990000"/>
                </a:solidFill>
              </a:rPr>
              <a:t>Diagrama de Actividades</a:t>
            </a:r>
          </a:p>
        </p:txBody>
      </p:sp>
      <p:sp>
        <p:nvSpPr>
          <p:cNvPr id="17203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28596" y="1428736"/>
            <a:ext cx="7715304" cy="421006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Diagrama que captura acciones, es decir flujos de trabajo y actividades a llevarse a cabo. Este diagrama permite enfocar:</a:t>
            </a:r>
          </a:p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*Las actividades de un caso de uso de negocio</a:t>
            </a:r>
          </a:p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*La implementación de operaciones de una clase</a:t>
            </a:r>
          </a:p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*Las actividades de un objeto</a:t>
            </a:r>
          </a:p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*Las actividades de una situación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62" name="Picture 6" descr="ActividadNegoc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14356"/>
            <a:ext cx="7141325" cy="5331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590800"/>
            <a:ext cx="7772400" cy="1447800"/>
          </a:xfr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_tradnl" b="1" dirty="0">
                <a:solidFill>
                  <a:srgbClr val="990000"/>
                </a:solidFill>
              </a:rPr>
              <a:t>Diagrama de Casos de Uso</a:t>
            </a:r>
            <a:br>
              <a:rPr lang="es-ES_tradnl" b="1" dirty="0">
                <a:solidFill>
                  <a:srgbClr val="990000"/>
                </a:solidFill>
              </a:rPr>
            </a:br>
            <a:r>
              <a:rPr lang="es-ES_tradnl" b="1" dirty="0">
                <a:solidFill>
                  <a:srgbClr val="990000"/>
                </a:solidFill>
              </a:rPr>
              <a:t>(software)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381000"/>
            <a:ext cx="6096000" cy="1447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PE">
                <a:solidFill>
                  <a:srgbClr val="990000"/>
                </a:solidFill>
              </a:rPr>
              <a:t>Diagrama de Casos de Uso</a:t>
            </a:r>
            <a:endParaRPr lang="es-ES">
              <a:solidFill>
                <a:srgbClr val="990000"/>
              </a:solidFill>
            </a:endParaRPr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1406" y="2438400"/>
            <a:ext cx="8072494" cy="2743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PE" b="1" dirty="0">
                <a:solidFill>
                  <a:schemeClr val="tx1"/>
                </a:solidFill>
              </a:rPr>
              <a:t>DIAGRAMA DE CASOS DE USO DE SOFTWARE</a:t>
            </a:r>
          </a:p>
          <a:p>
            <a:pPr algn="just">
              <a:buFontTx/>
              <a:buNone/>
            </a:pPr>
            <a:r>
              <a:rPr lang="es-PE" b="1" dirty="0">
                <a:solidFill>
                  <a:schemeClr val="tx1"/>
                </a:solidFill>
              </a:rPr>
              <a:t>	Diagrama en el que se plasman las funcionalidades del software y los que interactúan con ellas.</a:t>
            </a:r>
            <a:endParaRPr lang="es-E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2143108" y="30480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000" u="none" dirty="0">
                <a:solidFill>
                  <a:srgbClr val="990000"/>
                </a:solidFill>
                <a:latin typeface="Times New Roman" pitchFamily="18" charset="0"/>
              </a:rPr>
              <a:t>Diagrama de Casos de Uso de Software</a:t>
            </a:r>
          </a:p>
        </p:txBody>
      </p:sp>
      <p:pic>
        <p:nvPicPr>
          <p:cNvPr id="1699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1589088"/>
            <a:ext cx="8143932" cy="4211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286000"/>
            <a:ext cx="7772400" cy="114300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Clases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457200"/>
            <a:ext cx="5638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Clases, objetos y sus relaciones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85748" y="1928802"/>
            <a:ext cx="7772400" cy="449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indent="4763"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En el </a:t>
            </a:r>
            <a:r>
              <a:rPr lang="es-ES" sz="2800" dirty="0" err="1">
                <a:solidFill>
                  <a:schemeClr val="tx1"/>
                </a:solidFill>
              </a:rPr>
              <a:t>modelamiento</a:t>
            </a:r>
            <a:r>
              <a:rPr lang="es-ES" sz="2800" dirty="0">
                <a:solidFill>
                  <a:schemeClr val="tx1"/>
                </a:solidFill>
              </a:rPr>
              <a:t> orientado a objetos, las clases, objetos y sus relaciones son los principales elementos del modelo.</a:t>
            </a:r>
          </a:p>
          <a:p>
            <a:pPr marL="381000" indent="4763"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Las clases y objetos modelan que hay en el sistema y las relaciones entre ellos revelan como están estructurados.</a:t>
            </a:r>
          </a:p>
          <a:p>
            <a:pPr marL="381000" indent="4763"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Cuando se usa programación orientada a objetos los elementos mencionados se convierten en el código actual.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177165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CO"/>
          </a:p>
        </p:txBody>
      </p:sp>
      <p:sp>
        <p:nvSpPr>
          <p:cNvPr id="177159" name="Rectangle 7"/>
          <p:cNvSpPr>
            <a:spLocks noChangeArrowheads="1"/>
          </p:cNvSpPr>
          <p:nvPr/>
        </p:nvSpPr>
        <p:spPr bwMode="auto">
          <a:xfrm>
            <a:off x="1357290" y="21429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000" u="none" dirty="0">
                <a:solidFill>
                  <a:srgbClr val="990000"/>
                </a:solidFill>
                <a:latin typeface="Times New Roman" pitchFamily="18" charset="0"/>
              </a:rPr>
              <a:t>Diagrama de </a:t>
            </a:r>
            <a:r>
              <a:rPr lang="es-ES_tradnl" sz="4000" u="none" dirty="0" smtClean="0">
                <a:solidFill>
                  <a:srgbClr val="990000"/>
                </a:solidFill>
                <a:latin typeface="Times New Roman" pitchFamily="18" charset="0"/>
              </a:rPr>
              <a:t>Clases, </a:t>
            </a:r>
            <a:r>
              <a:rPr lang="es-ES_tradnl" sz="4000" u="none" dirty="0">
                <a:solidFill>
                  <a:srgbClr val="990000"/>
                </a:solidFill>
                <a:latin typeface="Times New Roman" pitchFamily="18" charset="0"/>
              </a:rPr>
              <a:t>Lógicas y Persistentes</a:t>
            </a:r>
          </a:p>
        </p:txBody>
      </p:sp>
      <p:pic>
        <p:nvPicPr>
          <p:cNvPr id="17716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98613"/>
            <a:ext cx="5715000" cy="4448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18" y="714356"/>
            <a:ext cx="6172200" cy="609600"/>
          </a:xfrm>
          <a:noFill/>
          <a:ln/>
        </p:spPr>
        <p:txBody>
          <a:bodyPr/>
          <a:lstStyle/>
          <a:p>
            <a:pPr algn="r"/>
            <a:r>
              <a:rPr lang="es-CL" dirty="0"/>
              <a:t>¿Qué es un Modelo?</a:t>
            </a:r>
            <a:endParaRPr lang="es-ES" dirty="0"/>
          </a:p>
        </p:txBody>
      </p:sp>
      <p:pic>
        <p:nvPicPr>
          <p:cNvPr id="440323" name="Picture 3" descr="bullet_titu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241300" cy="177800"/>
          </a:xfrm>
          <a:prstGeom prst="rect">
            <a:avLst/>
          </a:prstGeom>
          <a:noFill/>
        </p:spPr>
      </p:pic>
      <p:pic>
        <p:nvPicPr>
          <p:cNvPr id="440324" name="Picture 4" descr="casa_etap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7883" y="1643050"/>
            <a:ext cx="5346527" cy="3500462"/>
          </a:xfrm>
          <a:prstGeom prst="rect">
            <a:avLst/>
          </a:prstGeom>
          <a:noFill/>
        </p:spPr>
      </p:pic>
      <p:sp>
        <p:nvSpPr>
          <p:cNvPr id="440325" name="Rectangle 5"/>
          <p:cNvSpPr>
            <a:spLocks noChangeArrowheads="1"/>
          </p:cNvSpPr>
          <p:nvPr/>
        </p:nvSpPr>
        <p:spPr bwMode="auto">
          <a:xfrm>
            <a:off x="1090613" y="5175250"/>
            <a:ext cx="6794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2800" b="1">
                <a:latin typeface="Verdana" pitchFamily="34" charset="0"/>
              </a:rPr>
              <a:t>Un Modelo es </a:t>
            </a:r>
          </a:p>
          <a:p>
            <a:pPr algn="ctr"/>
            <a:r>
              <a:rPr lang="es-CL" sz="2800" b="1">
                <a:latin typeface="Verdana" pitchFamily="34" charset="0"/>
              </a:rPr>
              <a:t>una </a:t>
            </a:r>
            <a:r>
              <a:rPr 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Simplificación de la Realidad</a:t>
            </a:r>
            <a:endParaRPr lang="es-ES" sz="2800" b="1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457200"/>
            <a:ext cx="5638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Clases, objetos y sus relaciones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2844" y="2286000"/>
            <a:ext cx="8001000" cy="3200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Una clase es una descripción de un tipo objeto, todos los objetos son instancias de una clase, donde la clase describe las propiedades y comportamiento de un tipo de objeto. Una clase sería una descripción de un objeto en un tipo de sistema(información, técnico, distribuido, software, negocio)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2" descr="Dibujo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60416"/>
            <a:ext cx="6545286" cy="4321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2143108" y="357166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000" u="none" dirty="0">
                <a:solidFill>
                  <a:srgbClr val="990000"/>
                </a:solidFill>
                <a:latin typeface="Times New Roman" pitchFamily="18" charset="0"/>
              </a:rPr>
              <a:t>Diagrama de </a:t>
            </a:r>
            <a:r>
              <a:rPr lang="es-ES_tradnl" sz="4000" u="none" dirty="0" smtClean="0">
                <a:solidFill>
                  <a:srgbClr val="990000"/>
                </a:solidFill>
                <a:latin typeface="Times New Roman" pitchFamily="18" charset="0"/>
              </a:rPr>
              <a:t>Clases</a:t>
            </a:r>
            <a:endParaRPr lang="es-ES_tradnl" sz="4000" u="none" dirty="0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57430"/>
            <a:ext cx="7772400" cy="1143000"/>
          </a:xfr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Colaboración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6096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Diagrama de Colaboración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981200"/>
            <a:ext cx="7772400" cy="3733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ES_tradnl" dirty="0"/>
              <a:t>	</a:t>
            </a:r>
            <a:r>
              <a:rPr lang="es-ES_tradnl" dirty="0">
                <a:solidFill>
                  <a:schemeClr val="tx1"/>
                </a:solidFill>
              </a:rPr>
              <a:t>Diagrama </a:t>
            </a:r>
            <a:r>
              <a:rPr lang="es-ES_tradnl" dirty="0" smtClean="0">
                <a:solidFill>
                  <a:schemeClr val="tx1"/>
                </a:solidFill>
              </a:rPr>
              <a:t>que </a:t>
            </a:r>
            <a:r>
              <a:rPr lang="es-ES_tradnl" dirty="0">
                <a:solidFill>
                  <a:schemeClr val="tx1"/>
                </a:solidFill>
              </a:rPr>
              <a:t>enfoca las interacciones y los enlaces entre un grupo de objetos “colaboradores”. Este diagrama se enfoca en el espacio y muestra como los objetos, sus enlaces y los mensajes son enviados entre ellos.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062" y="457200"/>
            <a:ext cx="7081838" cy="5473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Secuencia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3048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Diagrama de Secuencias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Muestran como los objetos interactúan entre ellos.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Está enfocado en la secuencia de mensajes.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Tiene dos ejes: el eje vertical que muestra el tiempo y el eje horizontal  que muestra el grupo de objetos.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Es específico para un escenario.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9" name="Picture 5" descr="Secuenci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-71462"/>
            <a:ext cx="807246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Estados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609600"/>
            <a:ext cx="6096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FCCD04"/>
                </a:solidFill>
              </a:rPr>
              <a:t>Diagrama de Estados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-32" y="1600200"/>
            <a:ext cx="4191000" cy="4267200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s-ES" dirty="0">
                <a:solidFill>
                  <a:schemeClr val="tx1"/>
                </a:solidFill>
              </a:rPr>
              <a:t>Captura el ciclo de vida de los objetos, subsistemas y sistemas.</a:t>
            </a:r>
          </a:p>
          <a:p>
            <a:pPr>
              <a:lnSpc>
                <a:spcPct val="90000"/>
              </a:lnSpc>
            </a:pPr>
            <a:r>
              <a:rPr lang="es-ES" dirty="0">
                <a:solidFill>
                  <a:schemeClr val="tx1"/>
                </a:solidFill>
              </a:rPr>
              <a:t>Define los estados que un objeto puede tener y c</a:t>
            </a:r>
            <a:r>
              <a:rPr lang="es-PE" dirty="0">
                <a:solidFill>
                  <a:schemeClr val="tx1"/>
                </a:solidFill>
              </a:rPr>
              <a:t>ó</a:t>
            </a:r>
            <a:r>
              <a:rPr lang="es-ES" dirty="0" err="1">
                <a:solidFill>
                  <a:schemeClr val="tx1"/>
                </a:solidFill>
              </a:rPr>
              <a:t>mo</a:t>
            </a:r>
            <a:r>
              <a:rPr lang="es-ES" dirty="0">
                <a:solidFill>
                  <a:schemeClr val="tx1"/>
                </a:solidFill>
              </a:rPr>
              <a:t> los eventos afectan esos estados.</a:t>
            </a:r>
          </a:p>
        </p:txBody>
      </p:sp>
      <p:pic>
        <p:nvPicPr>
          <p:cNvPr id="187397" name="Picture 5" descr="Estad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9243" y="2000240"/>
            <a:ext cx="4144657" cy="3879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57200"/>
            <a:ext cx="6781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¿Qué es el Modelamiento Visual?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1200"/>
            <a:ext cx="7386662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ES">
                <a:solidFill>
                  <a:schemeClr val="tx1"/>
                </a:solidFill>
              </a:rPr>
              <a:t>	El modelamiento visual provee una plantilla del sistema. El visualizar esta plantilla,  ayuda a entender el sistema que se crea y cómo quisiera crearse, permite entender la estructura o comportamiento del mismo, sirve de guía durante el proceso de construcción del SW y nos permite documentar las decisiones que se toman.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28794" y="142852"/>
            <a:ext cx="6096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Diagrama de Estados</a:t>
            </a:r>
          </a:p>
        </p:txBody>
      </p:sp>
      <p:pic>
        <p:nvPicPr>
          <p:cNvPr id="204805" name="Picture 5" descr="Sesion5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7770" y="928670"/>
            <a:ext cx="6890378" cy="4457719"/>
          </a:xfrm>
          <a:prstGeom prst="rect">
            <a:avLst/>
          </a:prstGeom>
          <a:noFill/>
        </p:spPr>
      </p:pic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219200" y="5410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PE" sz="2400" b="1"/>
              <a:t>Diagrama de Estados de una Orden de Pedido</a:t>
            </a:r>
            <a:endParaRPr lang="es-E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Despliegue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3810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Diagrama de Despliegue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>
                <a:solidFill>
                  <a:schemeClr val="tx1"/>
                </a:solidFill>
              </a:rPr>
              <a:t>Describe la arquitectura en tiempo de ejecución  de procesadores, dispositivos y los componentes de software que ejecutan esta arquitectura.</a:t>
            </a:r>
          </a:p>
          <a:p>
            <a:pPr algn="just"/>
            <a:r>
              <a:rPr lang="es-ES">
                <a:solidFill>
                  <a:schemeClr val="tx1"/>
                </a:solidFill>
              </a:rPr>
              <a:t>Describe la topología del sistema, estructura de hardware  y el software que se ejecuta en cada unidad.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8860" y="304800"/>
            <a:ext cx="57912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dirty="0">
                <a:solidFill>
                  <a:srgbClr val="FCCD04"/>
                </a:solidFill>
              </a:rPr>
              <a:t>Ejemplo </a:t>
            </a:r>
            <a:r>
              <a:rPr lang="es-PE" dirty="0">
                <a:solidFill>
                  <a:srgbClr val="FCCD04"/>
                </a:solidFill>
              </a:rPr>
              <a:t>del </a:t>
            </a:r>
            <a:r>
              <a:rPr lang="es-PE" dirty="0" smtClean="0">
                <a:solidFill>
                  <a:srgbClr val="FCCD04"/>
                </a:solidFill>
              </a:rPr>
              <a:t>diagrama </a:t>
            </a:r>
            <a:r>
              <a:rPr lang="es-PE" dirty="0">
                <a:solidFill>
                  <a:srgbClr val="FCCD04"/>
                </a:solidFill>
              </a:rPr>
              <a:t>de </a:t>
            </a:r>
            <a:r>
              <a:rPr lang="es-ES" dirty="0">
                <a:solidFill>
                  <a:srgbClr val="FCCD04"/>
                </a:solidFill>
              </a:rPr>
              <a:t>Despliegue</a:t>
            </a:r>
          </a:p>
        </p:txBody>
      </p:sp>
      <p:graphicFrame>
        <p:nvGraphicFramePr>
          <p:cNvPr id="191491" name="Object 3"/>
          <p:cNvGraphicFramePr>
            <a:graphicFrameLocks noChangeAspect="1"/>
          </p:cNvGraphicFramePr>
          <p:nvPr/>
        </p:nvGraphicFramePr>
        <p:xfrm>
          <a:off x="762000" y="1981200"/>
          <a:ext cx="7315200" cy="4238625"/>
        </p:xfrm>
        <a:graphic>
          <a:graphicData uri="http://schemas.openxmlformats.org/presentationml/2006/ole">
            <p:oleObj spid="_x0000_s191491" name="VISIO" r:id="rId3" imgW="3120840" imgH="27777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6096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Diagrama de Despliegue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>
                <a:solidFill>
                  <a:schemeClr val="tx1"/>
                </a:solidFill>
              </a:rPr>
              <a:t>Nodos.-Son los objetos físicos que tiene un tipo de recurso computacional. Ejm: dispositivos como impresoras, dispositivos de comunicación.</a:t>
            </a:r>
          </a:p>
          <a:p>
            <a:pPr algn="just"/>
            <a:r>
              <a:rPr lang="es-ES">
                <a:solidFill>
                  <a:schemeClr val="tx1"/>
                </a:solidFill>
              </a:rPr>
              <a:t>Conexiones.-El tipo de comunicación es representado por un estereotipo que identifica el protocolo de comunicación o el tipo de red usado.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Componentes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6019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Diagrama de Componentes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85720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ES">
                <a:solidFill>
                  <a:schemeClr val="tx1"/>
                </a:solidFill>
              </a:rPr>
              <a:t>	</a:t>
            </a:r>
            <a:r>
              <a:rPr lang="es-PE">
                <a:solidFill>
                  <a:schemeClr val="tx1"/>
                </a:solidFill>
              </a:rPr>
              <a:t>Representa los</a:t>
            </a:r>
            <a:r>
              <a:rPr lang="es-ES">
                <a:solidFill>
                  <a:schemeClr val="tx1"/>
                </a:solidFill>
              </a:rPr>
              <a:t> componentes de software</a:t>
            </a:r>
            <a:r>
              <a:rPr lang="es-PE">
                <a:solidFill>
                  <a:schemeClr val="tx1"/>
                </a:solidFill>
              </a:rPr>
              <a:t>,</a:t>
            </a:r>
            <a:r>
              <a:rPr lang="es-ES">
                <a:solidFill>
                  <a:schemeClr val="tx1"/>
                </a:solidFill>
              </a:rPr>
              <a:t>sus</a:t>
            </a:r>
            <a:r>
              <a:rPr lang="es-PE">
                <a:solidFill>
                  <a:schemeClr val="tx1"/>
                </a:solidFill>
              </a:rPr>
              <a:t> </a:t>
            </a:r>
            <a:r>
              <a:rPr lang="es-ES">
                <a:solidFill>
                  <a:schemeClr val="tx1"/>
                </a:solidFill>
              </a:rPr>
              <a:t>dependencias</a:t>
            </a:r>
            <a:r>
              <a:rPr lang="es-PE">
                <a:solidFill>
                  <a:schemeClr val="tx1"/>
                </a:solidFill>
              </a:rPr>
              <a:t> y </a:t>
            </a:r>
            <a:r>
              <a:rPr lang="es-ES">
                <a:solidFill>
                  <a:schemeClr val="tx1"/>
                </a:solidFill>
              </a:rPr>
              <a:t>la estructura del código. Los componentes implementan en la arquitectura física, los conceptos y la funcionalidad definida</a:t>
            </a:r>
            <a:r>
              <a:rPr lang="es-PE">
                <a:solidFill>
                  <a:schemeClr val="tx1"/>
                </a:solidFill>
              </a:rPr>
              <a:t>s</a:t>
            </a:r>
            <a:r>
              <a:rPr lang="es-ES">
                <a:solidFill>
                  <a:schemeClr val="tx1"/>
                </a:solidFill>
              </a:rPr>
              <a:t> en la arquitectura lógica. </a:t>
            </a:r>
            <a:endParaRPr lang="es-PE">
              <a:solidFill>
                <a:schemeClr val="tx1"/>
              </a:solidFill>
            </a:endParaRPr>
          </a:p>
          <a:p>
            <a:pPr algn="just">
              <a:buFontTx/>
              <a:buNone/>
            </a:pPr>
            <a:r>
              <a:rPr lang="es-PE">
                <a:solidFill>
                  <a:schemeClr val="tx1"/>
                </a:solidFill>
              </a:rPr>
              <a:t>	</a:t>
            </a:r>
            <a:r>
              <a:rPr lang="es-ES">
                <a:solidFill>
                  <a:schemeClr val="tx1"/>
                </a:solidFill>
              </a:rPr>
              <a:t>Los componentes pueden ser fuentes, binarios y ejecutables.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428604"/>
            <a:ext cx="7167500" cy="550547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381000"/>
            <a:ext cx="5867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>
                <a:solidFill>
                  <a:srgbClr val="FCCD04"/>
                </a:solidFill>
              </a:rPr>
              <a:t>Ejemplos de D</a:t>
            </a:r>
            <a:r>
              <a:rPr lang="es-PE">
                <a:solidFill>
                  <a:srgbClr val="FCCD04"/>
                </a:solidFill>
              </a:rPr>
              <a:t>iagrama de </a:t>
            </a:r>
            <a:r>
              <a:rPr lang="es-ES">
                <a:solidFill>
                  <a:srgbClr val="FCCD04"/>
                </a:solidFill>
              </a:rPr>
              <a:t>Componentes</a:t>
            </a:r>
          </a:p>
        </p:txBody>
      </p:sp>
      <p:graphicFrame>
        <p:nvGraphicFramePr>
          <p:cNvPr id="195587" name="Object 3"/>
          <p:cNvGraphicFramePr>
            <a:graphicFrameLocks noChangeAspect="1"/>
          </p:cNvGraphicFramePr>
          <p:nvPr/>
        </p:nvGraphicFramePr>
        <p:xfrm>
          <a:off x="304800" y="2286000"/>
          <a:ext cx="8839200" cy="3540125"/>
        </p:xfrm>
        <a:graphic>
          <a:graphicData uri="http://schemas.openxmlformats.org/presentationml/2006/ole">
            <p:oleObj spid="_x0000_s195587" name="VISIO" r:id="rId3" imgW="5680080" imgH="2275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00232" y="3048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Componentes y Despliegue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85720" y="1676400"/>
            <a:ext cx="7772400" cy="4419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Sólo los componentes ejecutables tienen instancias.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Se utiliza un diagrama de despliegue para ubicar instancias de componentes ejecutables.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Entre componentes existen las dependencias.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Un componente puede definir interfaces que son visibles a otros componentes.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2976" y="457200"/>
            <a:ext cx="7010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Beneficios del </a:t>
            </a:r>
            <a:r>
              <a:rPr lang="es-ES" b="1" dirty="0" err="1">
                <a:solidFill>
                  <a:srgbClr val="FCCD04"/>
                </a:solidFill>
              </a:rPr>
              <a:t>Modelamiento</a:t>
            </a:r>
            <a:r>
              <a:rPr lang="es-ES" b="1" dirty="0">
                <a:solidFill>
                  <a:srgbClr val="FCCD04"/>
                </a:solidFill>
              </a:rPr>
              <a:t> Visual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2300302"/>
            <a:ext cx="7381900" cy="3200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>
                <a:solidFill>
                  <a:schemeClr val="tx1"/>
                </a:solidFill>
              </a:rPr>
              <a:t>Captura procesos</a:t>
            </a:r>
          </a:p>
          <a:p>
            <a:r>
              <a:rPr lang="es-ES">
                <a:solidFill>
                  <a:schemeClr val="tx1"/>
                </a:solidFill>
              </a:rPr>
              <a:t>Incrementa la comunicación</a:t>
            </a:r>
          </a:p>
          <a:p>
            <a:r>
              <a:rPr lang="es-ES">
                <a:solidFill>
                  <a:schemeClr val="tx1"/>
                </a:solidFill>
              </a:rPr>
              <a:t>Define la arquitectura</a:t>
            </a:r>
          </a:p>
          <a:p>
            <a:r>
              <a:rPr lang="es-ES">
                <a:solidFill>
                  <a:schemeClr val="tx1"/>
                </a:solidFill>
              </a:rPr>
              <a:t>Administra la complejidad</a:t>
            </a:r>
          </a:p>
          <a:p>
            <a:r>
              <a:rPr lang="es-ES">
                <a:solidFill>
                  <a:schemeClr val="tx1"/>
                </a:solidFill>
              </a:rPr>
              <a:t>Reutilización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14612" y="142852"/>
            <a:ext cx="5972188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dirty="0">
                <a:solidFill>
                  <a:srgbClr val="FCCD04"/>
                </a:solidFill>
              </a:rPr>
              <a:t>Ejemplos de Componente y Despliegue</a:t>
            </a:r>
          </a:p>
        </p:txBody>
      </p:sp>
      <p:graphicFrame>
        <p:nvGraphicFramePr>
          <p:cNvPr id="197635" name="Object 3"/>
          <p:cNvGraphicFramePr>
            <a:graphicFrameLocks noChangeAspect="1"/>
          </p:cNvGraphicFramePr>
          <p:nvPr/>
        </p:nvGraphicFramePr>
        <p:xfrm>
          <a:off x="1219200" y="1371600"/>
          <a:ext cx="7239000" cy="4872038"/>
        </p:xfrm>
        <a:graphic>
          <a:graphicData uri="http://schemas.openxmlformats.org/presentationml/2006/ole">
            <p:oleObj spid="_x0000_s197635" name="VISIO" r:id="rId3" imgW="4192200" imgH="2820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4572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_tradnl" b="1">
                <a:solidFill>
                  <a:srgbClr val="FCCD04"/>
                </a:solidFill>
              </a:rPr>
              <a:t>Conclusiones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8288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_tradnl">
                <a:solidFill>
                  <a:schemeClr val="tx1"/>
                </a:solidFill>
              </a:rPr>
              <a:t>El UML es un lenguaje reconocido mundialmente por la industria de construcción de software.</a:t>
            </a:r>
          </a:p>
          <a:p>
            <a:pPr algn="just"/>
            <a:r>
              <a:rPr lang="es-ES_tradnl">
                <a:solidFill>
                  <a:schemeClr val="tx1"/>
                </a:solidFill>
              </a:rPr>
              <a:t>El Modelamiento visual es una de las técnicas probadas que brinda mejores resultados.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28728" y="1071546"/>
            <a:ext cx="2405066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UML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2285992"/>
            <a:ext cx="7620024" cy="373380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PE" sz="2800" dirty="0">
                <a:solidFill>
                  <a:schemeClr val="tx1"/>
                </a:solidFill>
              </a:rPr>
              <a:t>	</a:t>
            </a:r>
            <a:r>
              <a:rPr lang="es-ES" sz="2800" dirty="0">
                <a:solidFill>
                  <a:schemeClr val="tx1"/>
                </a:solidFill>
              </a:rPr>
              <a:t>Lenguaje estándar que permite visualizar,   especificar, construir y documentar los artefactos del sistema de software. Está demostrado que el trabajo con UML incrementa la productividad, reduce el ciclo de vida de construcción del software e incrementa la calidad del sistema.</a:t>
            </a:r>
          </a:p>
        </p:txBody>
      </p:sp>
      <p:graphicFrame>
        <p:nvGraphicFramePr>
          <p:cNvPr id="153604" name="Object 4"/>
          <p:cNvGraphicFramePr>
            <a:graphicFrameLocks/>
          </p:cNvGraphicFramePr>
          <p:nvPr/>
        </p:nvGraphicFramePr>
        <p:xfrm>
          <a:off x="4714876" y="214290"/>
          <a:ext cx="3276600" cy="1809750"/>
        </p:xfrm>
        <a:graphic>
          <a:graphicData uri="http://schemas.openxmlformats.org/presentationml/2006/ole">
            <p:oleObj spid="_x0000_s153604" name="Bitmap Image" r:id="rId3" imgW="3914939" imgH="304787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85918" y="0"/>
            <a:ext cx="5943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 smtClean="0">
                <a:solidFill>
                  <a:srgbClr val="FCCD04"/>
                </a:solidFill>
              </a:rPr>
              <a:t>ORIGEN</a:t>
            </a:r>
            <a:endParaRPr lang="es-ES" dirty="0">
              <a:solidFill>
                <a:srgbClr val="FCCD04"/>
              </a:solidFill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00034" y="928670"/>
            <a:ext cx="7548586" cy="85725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just">
              <a:buFontTx/>
              <a:buNone/>
            </a:pPr>
            <a:r>
              <a:rPr lang="es-ES_tradnl" dirty="0">
                <a:solidFill>
                  <a:schemeClr val="bg1"/>
                </a:solidFill>
              </a:rPr>
              <a:t>   </a:t>
            </a:r>
            <a:r>
              <a:rPr lang="es-ES_tradnl" dirty="0">
                <a:solidFill>
                  <a:schemeClr val="tx1"/>
                </a:solidFill>
              </a:rPr>
              <a:t>UML es un lenguaje que nació de la  unión de las teorías de :</a:t>
            </a:r>
          </a:p>
        </p:txBody>
      </p:sp>
      <p:pic>
        <p:nvPicPr>
          <p:cNvPr id="154628" name="Picture 4" descr="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33566"/>
            <a:ext cx="1397000" cy="1676400"/>
          </a:xfrm>
          <a:prstGeom prst="rect">
            <a:avLst/>
          </a:prstGeom>
          <a:noFill/>
        </p:spPr>
      </p:pic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928662" y="3819516"/>
            <a:ext cx="1817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u="none" dirty="0">
                <a:solidFill>
                  <a:srgbClr val="E0004B"/>
                </a:solidFill>
                <a:latin typeface="Times New Roman" pitchFamily="18" charset="0"/>
              </a:rPr>
              <a:t>Grady </a:t>
            </a:r>
            <a:r>
              <a:rPr lang="es-ES_tradnl" sz="2400" u="none" dirty="0" err="1">
                <a:solidFill>
                  <a:srgbClr val="E0004B"/>
                </a:solidFill>
                <a:latin typeface="Times New Roman" pitchFamily="18" charset="0"/>
              </a:rPr>
              <a:t>Booch</a:t>
            </a:r>
            <a:endParaRPr lang="es-ES_tradnl" sz="2400" u="none" dirty="0">
              <a:latin typeface="Times New Roman" pitchFamily="18" charset="0"/>
            </a:endParaRPr>
          </a:p>
        </p:txBody>
      </p:sp>
      <p:pic>
        <p:nvPicPr>
          <p:cNvPr id="154630" name="Picture 6" descr="I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105004"/>
            <a:ext cx="1504950" cy="1600200"/>
          </a:xfrm>
          <a:prstGeom prst="rect">
            <a:avLst/>
          </a:prstGeom>
          <a:noFill/>
        </p:spPr>
      </p:pic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3500430" y="3962392"/>
            <a:ext cx="1868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u="none" dirty="0" err="1">
                <a:solidFill>
                  <a:srgbClr val="E0004B"/>
                </a:solidFill>
                <a:latin typeface="Times New Roman" pitchFamily="18" charset="0"/>
              </a:rPr>
              <a:t>Ivar</a:t>
            </a:r>
            <a:r>
              <a:rPr lang="es-ES_tradnl" sz="2400" u="none" dirty="0">
                <a:solidFill>
                  <a:srgbClr val="E0004B"/>
                </a:solidFill>
                <a:latin typeface="Times New Roman" pitchFamily="18" charset="0"/>
              </a:rPr>
              <a:t> Jacobson</a:t>
            </a:r>
          </a:p>
        </p:txBody>
      </p:sp>
      <p:pic>
        <p:nvPicPr>
          <p:cNvPr id="154632" name="Picture 8" descr="J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1928802"/>
            <a:ext cx="1397000" cy="1676400"/>
          </a:xfrm>
          <a:prstGeom prst="rect">
            <a:avLst/>
          </a:prstGeom>
          <a:noFill/>
        </p:spPr>
      </p:pic>
      <p:sp>
        <p:nvSpPr>
          <p:cNvPr id="154633" name="Text Box 9"/>
          <p:cNvSpPr txBox="1">
            <a:spLocks noChangeArrowheads="1"/>
          </p:cNvSpPr>
          <p:nvPr/>
        </p:nvSpPr>
        <p:spPr bwMode="auto">
          <a:xfrm>
            <a:off x="5786446" y="3676640"/>
            <a:ext cx="2341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u="none" dirty="0">
                <a:solidFill>
                  <a:srgbClr val="E0004B"/>
                </a:solidFill>
                <a:latin typeface="Times New Roman" pitchFamily="18" charset="0"/>
              </a:rPr>
              <a:t>James </a:t>
            </a:r>
            <a:r>
              <a:rPr lang="es-ES_tradnl" sz="2400" u="none" dirty="0" err="1">
                <a:solidFill>
                  <a:srgbClr val="E0004B"/>
                </a:solidFill>
                <a:latin typeface="Times New Roman" pitchFamily="18" charset="0"/>
              </a:rPr>
              <a:t>Rumbaugh</a:t>
            </a:r>
            <a:endParaRPr lang="es-ES_tradnl" sz="2400" u="none" dirty="0">
              <a:latin typeface="Times New Roman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71472" y="4359020"/>
            <a:ext cx="7500990" cy="149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es-MX" sz="2400" u="none" dirty="0" smtClean="0">
                <a:solidFill>
                  <a:prstClr val="black"/>
                </a:solidFill>
                <a:latin typeface="Trebuchet MS"/>
              </a:rPr>
              <a:t>Actualmente </a:t>
            </a:r>
            <a:r>
              <a:rPr lang="es-MX" sz="2400" u="none" dirty="0">
                <a:solidFill>
                  <a:prstClr val="black"/>
                </a:solidFill>
                <a:latin typeface="Trebuchet MS"/>
              </a:rPr>
              <a:t>es un estándar y pertenece a la OMG (</a:t>
            </a:r>
            <a:r>
              <a:rPr lang="es-MX" sz="2400" u="none" dirty="0" err="1">
                <a:solidFill>
                  <a:prstClr val="black"/>
                </a:solidFill>
                <a:latin typeface="Trebuchet MS"/>
              </a:rPr>
              <a:t>Object</a:t>
            </a:r>
            <a:r>
              <a:rPr lang="es-MX" sz="2400" u="none" dirty="0">
                <a:solidFill>
                  <a:prstClr val="black"/>
                </a:solidFill>
                <a:latin typeface="Trebuchet MS"/>
              </a:rPr>
              <a:t> </a:t>
            </a:r>
            <a:r>
              <a:rPr lang="es-MX" sz="2400" u="none" dirty="0" err="1">
                <a:solidFill>
                  <a:prstClr val="black"/>
                </a:solidFill>
                <a:latin typeface="Trebuchet MS"/>
              </a:rPr>
              <a:t>Managemente</a:t>
            </a:r>
            <a:r>
              <a:rPr lang="es-MX" sz="2400" u="none" dirty="0">
                <a:solidFill>
                  <a:prstClr val="black"/>
                </a:solidFill>
                <a:latin typeface="Trebuchet MS"/>
              </a:rPr>
              <a:t> </a:t>
            </a:r>
            <a:r>
              <a:rPr lang="es-MX" sz="2400" u="none" dirty="0" err="1">
                <a:solidFill>
                  <a:prstClr val="black"/>
                </a:solidFill>
                <a:latin typeface="Trebuchet MS"/>
              </a:rPr>
              <a:t>Group</a:t>
            </a:r>
            <a:r>
              <a:rPr lang="es-MX" sz="2400" u="none" dirty="0">
                <a:solidFill>
                  <a:prstClr val="black"/>
                </a:solidFill>
                <a:latin typeface="Trebuchet MS"/>
              </a:rPr>
              <a:t>)</a:t>
            </a:r>
            <a:endParaRPr lang="es-ES" sz="2400" u="none" dirty="0">
              <a:solidFill>
                <a:prstClr val="black"/>
              </a:solidFill>
              <a:latin typeface="Trebuchet MS"/>
            </a:endParaRPr>
          </a:p>
          <a:p>
            <a:pPr marL="274320" lvl="0" indent="-27432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es-ES" sz="2400" u="none" dirty="0">
                <a:solidFill>
                  <a:prstClr val="black"/>
                </a:solidFill>
                <a:latin typeface="Trebuchet MS"/>
              </a:rPr>
              <a:t>Ultima Versión: 2.0 y la 2.1 es Beta. 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472" y="1071546"/>
            <a:ext cx="7358114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Descripción de UML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714488"/>
            <a:ext cx="7458100" cy="43815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r>
              <a:rPr lang="es-ES" dirty="0">
                <a:solidFill>
                  <a:schemeClr val="tx1"/>
                </a:solidFill>
              </a:rPr>
              <a:t>Los elementos y diagramas UML están basados en el paradigma orientado a objetos.</a:t>
            </a:r>
          </a:p>
          <a:p>
            <a:pPr algn="just">
              <a:lnSpc>
                <a:spcPct val="90000"/>
              </a:lnSpc>
            </a:pPr>
            <a:r>
              <a:rPr lang="es-ES" dirty="0">
                <a:solidFill>
                  <a:schemeClr val="tx1"/>
                </a:solidFill>
              </a:rPr>
              <a:t>Entre las partes de UML tenemos: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dirty="0">
                <a:solidFill>
                  <a:schemeClr val="tx1"/>
                </a:solidFill>
              </a:rPr>
              <a:t>	1.Las vistas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dirty="0">
                <a:solidFill>
                  <a:schemeClr val="tx1"/>
                </a:solidFill>
              </a:rPr>
              <a:t>   2.Los diagramas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dirty="0">
                <a:solidFill>
                  <a:schemeClr val="tx1"/>
                </a:solidFill>
              </a:rPr>
              <a:t>   3.Los elementos del modelo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dirty="0">
                <a:solidFill>
                  <a:schemeClr val="tx1"/>
                </a:solidFill>
              </a:rPr>
              <a:t>   4.Lo mecanismos de extensión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500042"/>
            <a:ext cx="6477000" cy="609600"/>
          </a:xfrm>
          <a:noFill/>
        </p:spPr>
        <p:txBody>
          <a:bodyPr/>
          <a:lstStyle/>
          <a:p>
            <a:pPr algn="r" eaLnBrk="1" hangingPunct="1"/>
            <a:r>
              <a:rPr lang="es-CL" dirty="0" smtClean="0"/>
              <a:t>Estructura de UML</a:t>
            </a:r>
            <a:endParaRPr lang="es-ES" dirty="0" smtClean="0"/>
          </a:p>
        </p:txBody>
      </p:sp>
      <p:sp>
        <p:nvSpPr>
          <p:cNvPr id="32771" name="Rectangle 10"/>
          <p:cNvSpPr>
            <a:spLocks noGrp="1" noChangeArrowheads="1"/>
          </p:cNvSpPr>
          <p:nvPr>
            <p:ph idx="1"/>
          </p:nvPr>
        </p:nvSpPr>
        <p:spPr>
          <a:xfrm>
            <a:off x="1144588" y="2382838"/>
            <a:ext cx="5410200" cy="990600"/>
          </a:xfrm>
        </p:spPr>
        <p:txBody>
          <a:bodyPr/>
          <a:lstStyle/>
          <a:p>
            <a:pPr eaLnBrk="1" hangingPunct="1"/>
            <a:r>
              <a:rPr lang="es-CL" sz="2000" smtClean="0">
                <a:latin typeface="Verdana" pitchFamily="34" charset="0"/>
              </a:rPr>
              <a:t>5 Vistas</a:t>
            </a:r>
          </a:p>
          <a:p>
            <a:pPr eaLnBrk="1" hangingPunct="1"/>
            <a:r>
              <a:rPr lang="es-CL" sz="2000" smtClean="0">
                <a:latin typeface="Verdana" pitchFamily="34" charset="0"/>
              </a:rPr>
              <a:t>9 Diagramas</a:t>
            </a:r>
          </a:p>
        </p:txBody>
      </p:sp>
      <p:pic>
        <p:nvPicPr>
          <p:cNvPr id="32772" name="Picture 3" descr="bullet_titu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2413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 descr="Vista_estructur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5438" y="2895600"/>
            <a:ext cx="2971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5" descr="Vista_implementac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7013" y="3124200"/>
            <a:ext cx="22066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6" descr="Vista_usuari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0" y="3657600"/>
            <a:ext cx="19319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7" descr="Vista_comportamient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41638" y="3962400"/>
            <a:ext cx="2149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8" descr="Vista_ambien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4038600"/>
            <a:ext cx="27892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1353" name="Rectangle 9"/>
          <p:cNvSpPr>
            <a:spLocks noChangeArrowheads="1"/>
          </p:cNvSpPr>
          <p:nvPr/>
        </p:nvSpPr>
        <p:spPr bwMode="auto">
          <a:xfrm>
            <a:off x="611188" y="1773238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Blip>
                <a:blip r:embed="rId8"/>
              </a:buBlip>
              <a:defRPr/>
            </a:pPr>
            <a:r>
              <a:rPr lang="es-CL" sz="24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Vistas de UML: Arquitectura 4 + 1</a:t>
            </a:r>
            <a:endParaRPr lang="es-ES" sz="24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l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1727</TotalTime>
  <Words>924</Words>
  <Application>Microsoft Office PowerPoint</Application>
  <PresentationFormat>Presentación en pantalla (4:3)</PresentationFormat>
  <Paragraphs>169</Paragraphs>
  <Slides>51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51</vt:i4>
      </vt:variant>
    </vt:vector>
  </HeadingPairs>
  <TitlesOfParts>
    <vt:vector size="55" baseType="lpstr">
      <vt:lpstr>Técnico</vt:lpstr>
      <vt:lpstr>Opulento</vt:lpstr>
      <vt:lpstr>Bitmap Image</vt:lpstr>
      <vt:lpstr>VISIO</vt:lpstr>
      <vt:lpstr>Diapositiva 1</vt:lpstr>
      <vt:lpstr>Objetivos</vt:lpstr>
      <vt:lpstr>¿Qué es un Modelo?</vt:lpstr>
      <vt:lpstr>¿Qué es el Modelamiento Visual?</vt:lpstr>
      <vt:lpstr>Beneficios del Modelamiento Visual</vt:lpstr>
      <vt:lpstr>UML</vt:lpstr>
      <vt:lpstr>ORIGEN</vt:lpstr>
      <vt:lpstr>Descripción de UML</vt:lpstr>
      <vt:lpstr>Estructura de UML</vt:lpstr>
      <vt:lpstr>1. Las Vistas</vt:lpstr>
      <vt:lpstr>Diapositiva 11</vt:lpstr>
      <vt:lpstr>Diapositiva 12</vt:lpstr>
      <vt:lpstr>2. Los Diagramas</vt:lpstr>
      <vt:lpstr>Diapositiva 14</vt:lpstr>
      <vt:lpstr>DIAGRAMAS de UML</vt:lpstr>
      <vt:lpstr>3. Los Elementos del Modelo</vt:lpstr>
      <vt:lpstr>4. Los Mecanismos de Extensión</vt:lpstr>
      <vt:lpstr>Diagrama de Casos de Uso </vt:lpstr>
      <vt:lpstr>Diagrama de Casos de Uso</vt:lpstr>
      <vt:lpstr>Diapositiva 20</vt:lpstr>
      <vt:lpstr>Diagrama de Actividades</vt:lpstr>
      <vt:lpstr>Diagrama de Actividades</vt:lpstr>
      <vt:lpstr>Diapositiva 23</vt:lpstr>
      <vt:lpstr>Diagrama de Casos de Uso (software)</vt:lpstr>
      <vt:lpstr>Diagrama de Casos de Uso</vt:lpstr>
      <vt:lpstr>Diapositiva 26</vt:lpstr>
      <vt:lpstr>Diagrama de Clases</vt:lpstr>
      <vt:lpstr>Clases, objetos y sus relaciones</vt:lpstr>
      <vt:lpstr>Diapositiva 29</vt:lpstr>
      <vt:lpstr>Clases, objetos y sus relaciones</vt:lpstr>
      <vt:lpstr>Diapositiva 31</vt:lpstr>
      <vt:lpstr>Diagrama de Colaboración</vt:lpstr>
      <vt:lpstr>Diagrama de Colaboración</vt:lpstr>
      <vt:lpstr>Diapositiva 34</vt:lpstr>
      <vt:lpstr>Diagrama de Secuencia</vt:lpstr>
      <vt:lpstr>Diagrama de Secuencias</vt:lpstr>
      <vt:lpstr>Diapositiva 37</vt:lpstr>
      <vt:lpstr>Diagrama de Estados</vt:lpstr>
      <vt:lpstr>Diagrama de Estados</vt:lpstr>
      <vt:lpstr>Diagrama de Estados</vt:lpstr>
      <vt:lpstr>Diagrama de Despliegue</vt:lpstr>
      <vt:lpstr>Diagrama de Despliegue</vt:lpstr>
      <vt:lpstr>Ejemplo del diagrama de Despliegue</vt:lpstr>
      <vt:lpstr>Diagrama de Despliegue</vt:lpstr>
      <vt:lpstr>Diagrama de Componentes</vt:lpstr>
      <vt:lpstr>Diagrama de Componentes</vt:lpstr>
      <vt:lpstr>Diapositiva 47</vt:lpstr>
      <vt:lpstr>Ejemplos de Diagrama de Componentes</vt:lpstr>
      <vt:lpstr>Componentes y Despliegue</vt:lpstr>
      <vt:lpstr>Ejemplos de Componente y Despliegue</vt:lpstr>
      <vt:lpstr>Conclusiones</vt:lpstr>
    </vt:vector>
  </TitlesOfParts>
  <Company>Banco de la Nacion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epalacios</dc:creator>
  <cp:lastModifiedBy>INVEST</cp:lastModifiedBy>
  <cp:revision>236</cp:revision>
  <dcterms:created xsi:type="dcterms:W3CDTF">2005-09-06T22:49:28Z</dcterms:created>
  <dcterms:modified xsi:type="dcterms:W3CDTF">2010-05-24T23:30:09Z</dcterms:modified>
</cp:coreProperties>
</file>